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47"/>
  </p:notesMasterIdLst>
  <p:sldIdLst>
    <p:sldId id="660" r:id="rId5"/>
    <p:sldId id="700" r:id="rId6"/>
    <p:sldId id="701" r:id="rId7"/>
    <p:sldId id="443" r:id="rId8"/>
    <p:sldId id="702" r:id="rId9"/>
    <p:sldId id="703" r:id="rId10"/>
    <p:sldId id="704" r:id="rId11"/>
    <p:sldId id="705" r:id="rId12"/>
    <p:sldId id="706" r:id="rId13"/>
    <p:sldId id="707" r:id="rId14"/>
    <p:sldId id="549" r:id="rId15"/>
    <p:sldId id="710" r:id="rId16"/>
    <p:sldId id="711" r:id="rId17"/>
    <p:sldId id="712" r:id="rId18"/>
    <p:sldId id="713" r:id="rId19"/>
    <p:sldId id="714" r:id="rId20"/>
    <p:sldId id="542" r:id="rId21"/>
    <p:sldId id="529" r:id="rId22"/>
    <p:sldId id="543" r:id="rId23"/>
    <p:sldId id="540" r:id="rId24"/>
    <p:sldId id="544" r:id="rId25"/>
    <p:sldId id="541" r:id="rId26"/>
    <p:sldId id="545" r:id="rId27"/>
    <p:sldId id="715" r:id="rId28"/>
    <p:sldId id="548" r:id="rId29"/>
    <p:sldId id="550" r:id="rId30"/>
    <p:sldId id="708" r:id="rId31"/>
    <p:sldId id="709" r:id="rId32"/>
    <p:sldId id="551" r:id="rId33"/>
    <p:sldId id="523" r:id="rId34"/>
    <p:sldId id="505" r:id="rId35"/>
    <p:sldId id="495" r:id="rId36"/>
    <p:sldId id="552" r:id="rId37"/>
    <p:sldId id="555" r:id="rId38"/>
    <p:sldId id="561" r:id="rId39"/>
    <p:sldId id="497" r:id="rId40"/>
    <p:sldId id="554" r:id="rId41"/>
    <p:sldId id="556" r:id="rId42"/>
    <p:sldId id="557" r:id="rId43"/>
    <p:sldId id="493" r:id="rId44"/>
    <p:sldId id="274" r:id="rId45"/>
    <p:sldId id="508" r:id="rId4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09" userDrawn="1">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E6D"/>
    <a:srgbClr val="000000"/>
    <a:srgbClr val="FFFFFF"/>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40" autoAdjust="0"/>
    <p:restoredTop sz="76886"/>
  </p:normalViewPr>
  <p:slideViewPr>
    <p:cSldViewPr>
      <p:cViewPr varScale="1">
        <p:scale>
          <a:sx n="70" d="100"/>
          <a:sy n="70" d="100"/>
        </p:scale>
        <p:origin x="208" y="744"/>
      </p:cViewPr>
      <p:guideLst>
        <p:guide orient="horz" pos="2909"/>
        <p:guide pos="2160"/>
      </p:guideLst>
    </p:cSldViewPr>
  </p:slideViewPr>
  <p:notesTextViewPr>
    <p:cViewPr>
      <p:scale>
        <a:sx n="100" d="100"/>
        <a:sy n="100" d="100"/>
      </p:scale>
      <p:origin x="0" y="0"/>
    </p:cViewPr>
  </p:notesText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C29D4-ADB1-124C-BB49-58F9EDFC895E}" type="doc">
      <dgm:prSet loTypeId="urn:microsoft.com/office/officeart/2005/8/layout/list1" loCatId="" qsTypeId="urn:microsoft.com/office/officeart/2005/8/quickstyle/simple1" qsCatId="simple" csTypeId="urn:microsoft.com/office/officeart/2005/8/colors/accent1_1" csCatId="accent1" phldr="1"/>
      <dgm:spPr/>
      <dgm:t>
        <a:bodyPr/>
        <a:lstStyle/>
        <a:p>
          <a:endParaRPr lang="en-GB"/>
        </a:p>
      </dgm:t>
    </dgm:pt>
    <dgm:pt modelId="{18B46E2C-7462-BF4B-A30C-7A32762EA969}">
      <dgm:prSet phldrT="[Text]"/>
      <dgm:spPr/>
      <dgm:t>
        <a:bodyPr/>
        <a:lstStyle/>
        <a:p>
          <a:r>
            <a:rPr lang="en-GB" dirty="0"/>
            <a:t>Harley Davidson Perfume</a:t>
          </a:r>
        </a:p>
      </dgm:t>
    </dgm:pt>
    <dgm:pt modelId="{3087BA5A-64C8-5040-8569-A17D5BCA264A}" type="parTrans" cxnId="{3E75A723-13D1-F64F-B669-1F69EB5A9068}">
      <dgm:prSet/>
      <dgm:spPr/>
      <dgm:t>
        <a:bodyPr/>
        <a:lstStyle/>
        <a:p>
          <a:endParaRPr lang="en-GB"/>
        </a:p>
      </dgm:t>
    </dgm:pt>
    <dgm:pt modelId="{061A0B5B-FB00-4247-8565-FD0564A0E46D}" type="sibTrans" cxnId="{3E75A723-13D1-F64F-B669-1F69EB5A9068}">
      <dgm:prSet/>
      <dgm:spPr/>
      <dgm:t>
        <a:bodyPr/>
        <a:lstStyle/>
        <a:p>
          <a:endParaRPr lang="en-GB"/>
        </a:p>
      </dgm:t>
    </dgm:pt>
    <dgm:pt modelId="{71FD19E8-4EF3-8042-A17E-927CB8CF14B6}">
      <dgm:prSet phldrT="[Text]"/>
      <dgm:spPr/>
      <dgm:t>
        <a:bodyPr/>
        <a:lstStyle/>
        <a:p>
          <a:r>
            <a:rPr lang="en-GB" dirty="0"/>
            <a:t>McDonald’s Salad Menu (2000s)</a:t>
          </a:r>
        </a:p>
      </dgm:t>
    </dgm:pt>
    <dgm:pt modelId="{8337EFBC-CEC8-5542-9787-845B9C56F28C}" type="parTrans" cxnId="{8D11B53F-EEB4-4743-93FF-4393AEBAFCAF}">
      <dgm:prSet/>
      <dgm:spPr/>
      <dgm:t>
        <a:bodyPr/>
        <a:lstStyle/>
        <a:p>
          <a:endParaRPr lang="en-GB"/>
        </a:p>
      </dgm:t>
    </dgm:pt>
    <dgm:pt modelId="{582A964A-623D-144E-B8A5-3A5EB61FAFAE}" type="sibTrans" cxnId="{8D11B53F-EEB4-4743-93FF-4393AEBAFCAF}">
      <dgm:prSet/>
      <dgm:spPr/>
      <dgm:t>
        <a:bodyPr/>
        <a:lstStyle/>
        <a:p>
          <a:endParaRPr lang="en-GB"/>
        </a:p>
      </dgm:t>
    </dgm:pt>
    <dgm:pt modelId="{47F54581-48D3-F249-9EB6-2AAEF53423BC}">
      <dgm:prSet phldrT="[Text]"/>
      <dgm:spPr/>
      <dgm:t>
        <a:bodyPr/>
        <a:lstStyle/>
        <a:p>
          <a:r>
            <a:rPr lang="en-IN" b="0" dirty="0"/>
            <a:t>Google Glass (2013)</a:t>
          </a:r>
          <a:endParaRPr lang="en-GB" b="0" dirty="0"/>
        </a:p>
      </dgm:t>
    </dgm:pt>
    <dgm:pt modelId="{BED379DC-448D-C94B-8233-E63F1120680F}" type="parTrans" cxnId="{245166C4-A3C3-0849-BE53-F3784E5DE529}">
      <dgm:prSet/>
      <dgm:spPr/>
      <dgm:t>
        <a:bodyPr/>
        <a:lstStyle/>
        <a:p>
          <a:endParaRPr lang="en-GB"/>
        </a:p>
      </dgm:t>
    </dgm:pt>
    <dgm:pt modelId="{5BB10EE8-B4A5-D040-B41B-A02AFD87CA68}" type="sibTrans" cxnId="{245166C4-A3C3-0849-BE53-F3784E5DE529}">
      <dgm:prSet/>
      <dgm:spPr/>
      <dgm:t>
        <a:bodyPr/>
        <a:lstStyle/>
        <a:p>
          <a:endParaRPr lang="en-GB"/>
        </a:p>
      </dgm:t>
    </dgm:pt>
    <dgm:pt modelId="{881C5E32-EE1B-2A4E-8BAC-64A1C32417AA}">
      <dgm:prSet/>
      <dgm:spPr/>
      <dgm:t>
        <a:bodyPr/>
        <a:lstStyle/>
        <a:p>
          <a:r>
            <a:rPr lang="en-IN" b="0" dirty="0"/>
            <a:t>PepsiCo's Tropicana Redesign (2009) </a:t>
          </a:r>
          <a:endParaRPr lang="en-US" b="0" dirty="0"/>
        </a:p>
      </dgm:t>
    </dgm:pt>
    <dgm:pt modelId="{A68E9715-7DB4-E64C-AC77-BB5D29892CD2}" type="parTrans" cxnId="{6CD76107-C0E3-1D48-BF16-127C0C0CEE19}">
      <dgm:prSet/>
      <dgm:spPr/>
      <dgm:t>
        <a:bodyPr/>
        <a:lstStyle/>
        <a:p>
          <a:endParaRPr lang="en-GB"/>
        </a:p>
      </dgm:t>
    </dgm:pt>
    <dgm:pt modelId="{F1D7F821-DCDF-984D-A10B-11B61CD1E7C3}" type="sibTrans" cxnId="{6CD76107-C0E3-1D48-BF16-127C0C0CEE19}">
      <dgm:prSet/>
      <dgm:spPr/>
      <dgm:t>
        <a:bodyPr/>
        <a:lstStyle/>
        <a:p>
          <a:endParaRPr lang="en-GB"/>
        </a:p>
      </dgm:t>
    </dgm:pt>
    <dgm:pt modelId="{C94A4BFB-D74A-C446-BD90-E058F9FB5A8C}">
      <dgm:prSet/>
      <dgm:spPr/>
      <dgm:t>
        <a:bodyPr/>
        <a:lstStyle/>
        <a:p>
          <a:r>
            <a:rPr lang="en-IN" b="0" i="0" dirty="0"/>
            <a:t>Kellogg's Cornflakes in India (1990s)</a:t>
          </a:r>
          <a:endParaRPr lang="en-IN" b="0" dirty="0"/>
        </a:p>
      </dgm:t>
    </dgm:pt>
    <dgm:pt modelId="{EC10B9CA-1DBB-614F-8BFA-9D0D16076373}" type="parTrans" cxnId="{D7DD3473-0D97-3741-8C39-FF55D1CC259D}">
      <dgm:prSet/>
      <dgm:spPr/>
      <dgm:t>
        <a:bodyPr/>
        <a:lstStyle/>
        <a:p>
          <a:endParaRPr lang="en-GB"/>
        </a:p>
      </dgm:t>
    </dgm:pt>
    <dgm:pt modelId="{8A359908-8C9E-F44F-A2FF-6EB584CC2D19}" type="sibTrans" cxnId="{D7DD3473-0D97-3741-8C39-FF55D1CC259D}">
      <dgm:prSet/>
      <dgm:spPr/>
      <dgm:t>
        <a:bodyPr/>
        <a:lstStyle/>
        <a:p>
          <a:endParaRPr lang="en-GB"/>
        </a:p>
      </dgm:t>
    </dgm:pt>
    <dgm:pt modelId="{2E3BEA94-EEB3-FE4F-81C7-5EE94AC89D79}">
      <dgm:prSet/>
      <dgm:spPr/>
      <dgm:t>
        <a:bodyPr/>
        <a:lstStyle/>
        <a:p>
          <a:r>
            <a:rPr lang="en-IN" b="0" i="0"/>
            <a:t>Hindustan Unilever's Fair &amp; Lovely (2020)</a:t>
          </a:r>
          <a:endParaRPr lang="en-IN" b="0"/>
        </a:p>
      </dgm:t>
    </dgm:pt>
    <dgm:pt modelId="{E9507D10-C651-4A4E-BF27-24CAFC2CF3D3}" type="parTrans" cxnId="{CBABCDB8-2D9A-EB44-AD06-CF57108C927B}">
      <dgm:prSet/>
      <dgm:spPr/>
      <dgm:t>
        <a:bodyPr/>
        <a:lstStyle/>
        <a:p>
          <a:endParaRPr lang="en-GB"/>
        </a:p>
      </dgm:t>
    </dgm:pt>
    <dgm:pt modelId="{1C28CA8A-F7B9-7143-9391-2BED53B98017}" type="sibTrans" cxnId="{CBABCDB8-2D9A-EB44-AD06-CF57108C927B}">
      <dgm:prSet/>
      <dgm:spPr/>
      <dgm:t>
        <a:bodyPr/>
        <a:lstStyle/>
        <a:p>
          <a:endParaRPr lang="en-GB"/>
        </a:p>
      </dgm:t>
    </dgm:pt>
    <dgm:pt modelId="{E4634CA9-E6DE-8F45-8278-9644F273771F}" type="pres">
      <dgm:prSet presAssocID="{F89C29D4-ADB1-124C-BB49-58F9EDFC895E}" presName="linear" presStyleCnt="0">
        <dgm:presLayoutVars>
          <dgm:dir/>
          <dgm:animLvl val="lvl"/>
          <dgm:resizeHandles val="exact"/>
        </dgm:presLayoutVars>
      </dgm:prSet>
      <dgm:spPr/>
    </dgm:pt>
    <dgm:pt modelId="{82FDA83E-EDA5-5543-8C7A-B5CA52320BC2}" type="pres">
      <dgm:prSet presAssocID="{18B46E2C-7462-BF4B-A30C-7A32762EA969}" presName="parentLin" presStyleCnt="0"/>
      <dgm:spPr/>
    </dgm:pt>
    <dgm:pt modelId="{63F1F392-F671-6D4C-9857-9757CBF4C2EC}" type="pres">
      <dgm:prSet presAssocID="{18B46E2C-7462-BF4B-A30C-7A32762EA969}" presName="parentLeftMargin" presStyleLbl="node1" presStyleIdx="0" presStyleCnt="6"/>
      <dgm:spPr/>
    </dgm:pt>
    <dgm:pt modelId="{E28375EC-D1D2-584C-B8AA-7A2320D2A73E}" type="pres">
      <dgm:prSet presAssocID="{18B46E2C-7462-BF4B-A30C-7A32762EA969}" presName="parentText" presStyleLbl="node1" presStyleIdx="0" presStyleCnt="6">
        <dgm:presLayoutVars>
          <dgm:chMax val="0"/>
          <dgm:bulletEnabled val="1"/>
        </dgm:presLayoutVars>
      </dgm:prSet>
      <dgm:spPr/>
    </dgm:pt>
    <dgm:pt modelId="{1D2AF652-8421-6147-8936-BFACB1B6F154}" type="pres">
      <dgm:prSet presAssocID="{18B46E2C-7462-BF4B-A30C-7A32762EA969}" presName="negativeSpace" presStyleCnt="0"/>
      <dgm:spPr/>
    </dgm:pt>
    <dgm:pt modelId="{60AFF728-A1CB-6C46-ABDD-35C54209CBC8}" type="pres">
      <dgm:prSet presAssocID="{18B46E2C-7462-BF4B-A30C-7A32762EA969}" presName="childText" presStyleLbl="conFgAcc1" presStyleIdx="0" presStyleCnt="6">
        <dgm:presLayoutVars>
          <dgm:bulletEnabled val="1"/>
        </dgm:presLayoutVars>
      </dgm:prSet>
      <dgm:spPr/>
    </dgm:pt>
    <dgm:pt modelId="{6F01F6AF-7F7D-EF47-ACA3-D9EF8533DFC1}" type="pres">
      <dgm:prSet presAssocID="{061A0B5B-FB00-4247-8565-FD0564A0E46D}" presName="spaceBetweenRectangles" presStyleCnt="0"/>
      <dgm:spPr/>
    </dgm:pt>
    <dgm:pt modelId="{4D9538BC-78F9-9445-AA3A-66D13A44EEBA}" type="pres">
      <dgm:prSet presAssocID="{71FD19E8-4EF3-8042-A17E-927CB8CF14B6}" presName="parentLin" presStyleCnt="0"/>
      <dgm:spPr/>
    </dgm:pt>
    <dgm:pt modelId="{69A31743-58FD-1E4D-94AA-98C55A6FD1EF}" type="pres">
      <dgm:prSet presAssocID="{71FD19E8-4EF3-8042-A17E-927CB8CF14B6}" presName="parentLeftMargin" presStyleLbl="node1" presStyleIdx="0" presStyleCnt="6"/>
      <dgm:spPr/>
    </dgm:pt>
    <dgm:pt modelId="{ECE4ADF7-9DF4-FD4D-B5F9-FE74FB533760}" type="pres">
      <dgm:prSet presAssocID="{71FD19E8-4EF3-8042-A17E-927CB8CF14B6}" presName="parentText" presStyleLbl="node1" presStyleIdx="1" presStyleCnt="6">
        <dgm:presLayoutVars>
          <dgm:chMax val="0"/>
          <dgm:bulletEnabled val="1"/>
        </dgm:presLayoutVars>
      </dgm:prSet>
      <dgm:spPr/>
    </dgm:pt>
    <dgm:pt modelId="{E5B6DFCD-0EB9-F74E-AFCC-F92D2BA39DCF}" type="pres">
      <dgm:prSet presAssocID="{71FD19E8-4EF3-8042-A17E-927CB8CF14B6}" presName="negativeSpace" presStyleCnt="0"/>
      <dgm:spPr/>
    </dgm:pt>
    <dgm:pt modelId="{9485159C-3923-2A46-9758-333FF879FB38}" type="pres">
      <dgm:prSet presAssocID="{71FD19E8-4EF3-8042-A17E-927CB8CF14B6}" presName="childText" presStyleLbl="conFgAcc1" presStyleIdx="1" presStyleCnt="6">
        <dgm:presLayoutVars>
          <dgm:bulletEnabled val="1"/>
        </dgm:presLayoutVars>
      </dgm:prSet>
      <dgm:spPr/>
    </dgm:pt>
    <dgm:pt modelId="{6C919722-F14D-044D-B085-999F51F03C7A}" type="pres">
      <dgm:prSet presAssocID="{582A964A-623D-144E-B8A5-3A5EB61FAFAE}" presName="spaceBetweenRectangles" presStyleCnt="0"/>
      <dgm:spPr/>
    </dgm:pt>
    <dgm:pt modelId="{6512B738-B56F-0D42-A144-3F1A5E683A38}" type="pres">
      <dgm:prSet presAssocID="{881C5E32-EE1B-2A4E-8BAC-64A1C32417AA}" presName="parentLin" presStyleCnt="0"/>
      <dgm:spPr/>
    </dgm:pt>
    <dgm:pt modelId="{64AD49B5-7FC4-F849-82BE-913E9AC4E49E}" type="pres">
      <dgm:prSet presAssocID="{881C5E32-EE1B-2A4E-8BAC-64A1C32417AA}" presName="parentLeftMargin" presStyleLbl="node1" presStyleIdx="1" presStyleCnt="6"/>
      <dgm:spPr/>
    </dgm:pt>
    <dgm:pt modelId="{0DB99D50-BAB3-3A4C-92FB-8353B8A07ED1}" type="pres">
      <dgm:prSet presAssocID="{881C5E32-EE1B-2A4E-8BAC-64A1C32417AA}" presName="parentText" presStyleLbl="node1" presStyleIdx="2" presStyleCnt="6">
        <dgm:presLayoutVars>
          <dgm:chMax val="0"/>
          <dgm:bulletEnabled val="1"/>
        </dgm:presLayoutVars>
      </dgm:prSet>
      <dgm:spPr/>
    </dgm:pt>
    <dgm:pt modelId="{E49D10FB-DE36-C441-A015-DAC5CC8FDFC5}" type="pres">
      <dgm:prSet presAssocID="{881C5E32-EE1B-2A4E-8BAC-64A1C32417AA}" presName="negativeSpace" presStyleCnt="0"/>
      <dgm:spPr/>
    </dgm:pt>
    <dgm:pt modelId="{2E607998-BF5D-B04C-84CD-A199510B1235}" type="pres">
      <dgm:prSet presAssocID="{881C5E32-EE1B-2A4E-8BAC-64A1C32417AA}" presName="childText" presStyleLbl="conFgAcc1" presStyleIdx="2" presStyleCnt="6">
        <dgm:presLayoutVars>
          <dgm:bulletEnabled val="1"/>
        </dgm:presLayoutVars>
      </dgm:prSet>
      <dgm:spPr/>
    </dgm:pt>
    <dgm:pt modelId="{D6B00833-4F55-4941-B71B-14D42410EECC}" type="pres">
      <dgm:prSet presAssocID="{F1D7F821-DCDF-984D-A10B-11B61CD1E7C3}" presName="spaceBetweenRectangles" presStyleCnt="0"/>
      <dgm:spPr/>
    </dgm:pt>
    <dgm:pt modelId="{2411B378-3ABA-514F-8BE7-A21CAAFA6DAB}" type="pres">
      <dgm:prSet presAssocID="{47F54581-48D3-F249-9EB6-2AAEF53423BC}" presName="parentLin" presStyleCnt="0"/>
      <dgm:spPr/>
    </dgm:pt>
    <dgm:pt modelId="{868D2384-EA31-5D4E-ABCC-46CCA04529C6}" type="pres">
      <dgm:prSet presAssocID="{47F54581-48D3-F249-9EB6-2AAEF53423BC}" presName="parentLeftMargin" presStyleLbl="node1" presStyleIdx="2" presStyleCnt="6"/>
      <dgm:spPr/>
    </dgm:pt>
    <dgm:pt modelId="{088276D1-4C1C-1F40-AFA9-2A5C65BFD4F9}" type="pres">
      <dgm:prSet presAssocID="{47F54581-48D3-F249-9EB6-2AAEF53423BC}" presName="parentText" presStyleLbl="node1" presStyleIdx="3" presStyleCnt="6">
        <dgm:presLayoutVars>
          <dgm:chMax val="0"/>
          <dgm:bulletEnabled val="1"/>
        </dgm:presLayoutVars>
      </dgm:prSet>
      <dgm:spPr/>
    </dgm:pt>
    <dgm:pt modelId="{77BDCABC-94DE-984D-9D8E-EB10D498C6D1}" type="pres">
      <dgm:prSet presAssocID="{47F54581-48D3-F249-9EB6-2AAEF53423BC}" presName="negativeSpace" presStyleCnt="0"/>
      <dgm:spPr/>
    </dgm:pt>
    <dgm:pt modelId="{7A60D8E9-CB47-7D44-A250-4175A60E4952}" type="pres">
      <dgm:prSet presAssocID="{47F54581-48D3-F249-9EB6-2AAEF53423BC}" presName="childText" presStyleLbl="conFgAcc1" presStyleIdx="3" presStyleCnt="6">
        <dgm:presLayoutVars>
          <dgm:bulletEnabled val="1"/>
        </dgm:presLayoutVars>
      </dgm:prSet>
      <dgm:spPr/>
    </dgm:pt>
    <dgm:pt modelId="{68540FA0-C477-1245-A81D-2F3B09920BB7}" type="pres">
      <dgm:prSet presAssocID="{5BB10EE8-B4A5-D040-B41B-A02AFD87CA68}" presName="spaceBetweenRectangles" presStyleCnt="0"/>
      <dgm:spPr/>
    </dgm:pt>
    <dgm:pt modelId="{A51CEB08-5B21-A746-9459-1718736EB590}" type="pres">
      <dgm:prSet presAssocID="{C94A4BFB-D74A-C446-BD90-E058F9FB5A8C}" presName="parentLin" presStyleCnt="0"/>
      <dgm:spPr/>
    </dgm:pt>
    <dgm:pt modelId="{D7363A75-48E7-8F47-9E70-F470236EBB86}" type="pres">
      <dgm:prSet presAssocID="{C94A4BFB-D74A-C446-BD90-E058F9FB5A8C}" presName="parentLeftMargin" presStyleLbl="node1" presStyleIdx="3" presStyleCnt="6"/>
      <dgm:spPr/>
    </dgm:pt>
    <dgm:pt modelId="{4291B573-5533-BF41-95E0-4E58402EAAFD}" type="pres">
      <dgm:prSet presAssocID="{C94A4BFB-D74A-C446-BD90-E058F9FB5A8C}" presName="parentText" presStyleLbl="node1" presStyleIdx="4" presStyleCnt="6">
        <dgm:presLayoutVars>
          <dgm:chMax val="0"/>
          <dgm:bulletEnabled val="1"/>
        </dgm:presLayoutVars>
      </dgm:prSet>
      <dgm:spPr/>
    </dgm:pt>
    <dgm:pt modelId="{949AC3C2-8A1B-2C4C-9F61-95E52245813B}" type="pres">
      <dgm:prSet presAssocID="{C94A4BFB-D74A-C446-BD90-E058F9FB5A8C}" presName="negativeSpace" presStyleCnt="0"/>
      <dgm:spPr/>
    </dgm:pt>
    <dgm:pt modelId="{50AB4427-E692-8D46-B755-30F5F020B9D3}" type="pres">
      <dgm:prSet presAssocID="{C94A4BFB-D74A-C446-BD90-E058F9FB5A8C}" presName="childText" presStyleLbl="conFgAcc1" presStyleIdx="4" presStyleCnt="6">
        <dgm:presLayoutVars>
          <dgm:bulletEnabled val="1"/>
        </dgm:presLayoutVars>
      </dgm:prSet>
      <dgm:spPr/>
    </dgm:pt>
    <dgm:pt modelId="{14C2DA8A-4873-F74C-963E-ADE77B234913}" type="pres">
      <dgm:prSet presAssocID="{8A359908-8C9E-F44F-A2FF-6EB584CC2D19}" presName="spaceBetweenRectangles" presStyleCnt="0"/>
      <dgm:spPr/>
    </dgm:pt>
    <dgm:pt modelId="{451CB2B3-40F7-044E-B4EA-B0E2F64887CE}" type="pres">
      <dgm:prSet presAssocID="{2E3BEA94-EEB3-FE4F-81C7-5EE94AC89D79}" presName="parentLin" presStyleCnt="0"/>
      <dgm:spPr/>
    </dgm:pt>
    <dgm:pt modelId="{218A7A50-68BF-9447-84B3-D0790AD7E465}" type="pres">
      <dgm:prSet presAssocID="{2E3BEA94-EEB3-FE4F-81C7-5EE94AC89D79}" presName="parentLeftMargin" presStyleLbl="node1" presStyleIdx="4" presStyleCnt="6"/>
      <dgm:spPr/>
    </dgm:pt>
    <dgm:pt modelId="{0102924C-BCCE-4342-8033-2D9FCF964D31}" type="pres">
      <dgm:prSet presAssocID="{2E3BEA94-EEB3-FE4F-81C7-5EE94AC89D79}" presName="parentText" presStyleLbl="node1" presStyleIdx="5" presStyleCnt="6">
        <dgm:presLayoutVars>
          <dgm:chMax val="0"/>
          <dgm:bulletEnabled val="1"/>
        </dgm:presLayoutVars>
      </dgm:prSet>
      <dgm:spPr/>
    </dgm:pt>
    <dgm:pt modelId="{4EEF6691-DA1D-D54C-8711-A026A29CF40B}" type="pres">
      <dgm:prSet presAssocID="{2E3BEA94-EEB3-FE4F-81C7-5EE94AC89D79}" presName="negativeSpace" presStyleCnt="0"/>
      <dgm:spPr/>
    </dgm:pt>
    <dgm:pt modelId="{533461DC-7BB9-9341-97F6-2CAB9CCC1387}" type="pres">
      <dgm:prSet presAssocID="{2E3BEA94-EEB3-FE4F-81C7-5EE94AC89D79}" presName="childText" presStyleLbl="conFgAcc1" presStyleIdx="5" presStyleCnt="6">
        <dgm:presLayoutVars>
          <dgm:bulletEnabled val="1"/>
        </dgm:presLayoutVars>
      </dgm:prSet>
      <dgm:spPr/>
    </dgm:pt>
  </dgm:ptLst>
  <dgm:cxnLst>
    <dgm:cxn modelId="{6CD76107-C0E3-1D48-BF16-127C0C0CEE19}" srcId="{F89C29D4-ADB1-124C-BB49-58F9EDFC895E}" destId="{881C5E32-EE1B-2A4E-8BAC-64A1C32417AA}" srcOrd="2" destOrd="0" parTransId="{A68E9715-7DB4-E64C-AC77-BB5D29892CD2}" sibTransId="{F1D7F821-DCDF-984D-A10B-11B61CD1E7C3}"/>
    <dgm:cxn modelId="{02837A0C-DC7D-F149-82A6-C6E969F40EB9}" type="presOf" srcId="{C94A4BFB-D74A-C446-BD90-E058F9FB5A8C}" destId="{D7363A75-48E7-8F47-9E70-F470236EBB86}" srcOrd="0" destOrd="0" presId="urn:microsoft.com/office/officeart/2005/8/layout/list1"/>
    <dgm:cxn modelId="{8EF1B20F-1593-D74C-99F5-C5620076D24F}" type="presOf" srcId="{18B46E2C-7462-BF4B-A30C-7A32762EA969}" destId="{E28375EC-D1D2-584C-B8AA-7A2320D2A73E}" srcOrd="1" destOrd="0" presId="urn:microsoft.com/office/officeart/2005/8/layout/list1"/>
    <dgm:cxn modelId="{75F2E816-7F4B-D841-8A00-926EDE2BFED8}" type="presOf" srcId="{2E3BEA94-EEB3-FE4F-81C7-5EE94AC89D79}" destId="{0102924C-BCCE-4342-8033-2D9FCF964D31}" srcOrd="1" destOrd="0" presId="urn:microsoft.com/office/officeart/2005/8/layout/list1"/>
    <dgm:cxn modelId="{3E75A723-13D1-F64F-B669-1F69EB5A9068}" srcId="{F89C29D4-ADB1-124C-BB49-58F9EDFC895E}" destId="{18B46E2C-7462-BF4B-A30C-7A32762EA969}" srcOrd="0" destOrd="0" parTransId="{3087BA5A-64C8-5040-8569-A17D5BCA264A}" sibTransId="{061A0B5B-FB00-4247-8565-FD0564A0E46D}"/>
    <dgm:cxn modelId="{6C90F03A-0173-DE4A-9336-F21DE6B7AAF3}" type="presOf" srcId="{71FD19E8-4EF3-8042-A17E-927CB8CF14B6}" destId="{69A31743-58FD-1E4D-94AA-98C55A6FD1EF}" srcOrd="0" destOrd="0" presId="urn:microsoft.com/office/officeart/2005/8/layout/list1"/>
    <dgm:cxn modelId="{8D11B53F-EEB4-4743-93FF-4393AEBAFCAF}" srcId="{F89C29D4-ADB1-124C-BB49-58F9EDFC895E}" destId="{71FD19E8-4EF3-8042-A17E-927CB8CF14B6}" srcOrd="1" destOrd="0" parTransId="{8337EFBC-CEC8-5542-9787-845B9C56F28C}" sibTransId="{582A964A-623D-144E-B8A5-3A5EB61FAFAE}"/>
    <dgm:cxn modelId="{7E56C143-40CA-1F45-B773-FF2B0A0C7A6C}" type="presOf" srcId="{881C5E32-EE1B-2A4E-8BAC-64A1C32417AA}" destId="{0DB99D50-BAB3-3A4C-92FB-8353B8A07ED1}" srcOrd="1" destOrd="0" presId="urn:microsoft.com/office/officeart/2005/8/layout/list1"/>
    <dgm:cxn modelId="{B877EC4D-43DB-A949-831D-E022BE617C1C}" type="presOf" srcId="{47F54581-48D3-F249-9EB6-2AAEF53423BC}" destId="{868D2384-EA31-5D4E-ABCC-46CCA04529C6}" srcOrd="0" destOrd="0" presId="urn:microsoft.com/office/officeart/2005/8/layout/list1"/>
    <dgm:cxn modelId="{F919F14F-3269-6F44-BFC0-C37AE38DED3B}" type="presOf" srcId="{C94A4BFB-D74A-C446-BD90-E058F9FB5A8C}" destId="{4291B573-5533-BF41-95E0-4E58402EAAFD}" srcOrd="1" destOrd="0" presId="urn:microsoft.com/office/officeart/2005/8/layout/list1"/>
    <dgm:cxn modelId="{44EF9962-F9B4-0C48-A5FD-17AE6D4F7D6D}" type="presOf" srcId="{F89C29D4-ADB1-124C-BB49-58F9EDFC895E}" destId="{E4634CA9-E6DE-8F45-8278-9644F273771F}" srcOrd="0" destOrd="0" presId="urn:microsoft.com/office/officeart/2005/8/layout/list1"/>
    <dgm:cxn modelId="{EE5BFB65-1437-AB45-B5F1-32A2893870C7}" type="presOf" srcId="{71FD19E8-4EF3-8042-A17E-927CB8CF14B6}" destId="{ECE4ADF7-9DF4-FD4D-B5F9-FE74FB533760}" srcOrd="1" destOrd="0" presId="urn:microsoft.com/office/officeart/2005/8/layout/list1"/>
    <dgm:cxn modelId="{D7DD3473-0D97-3741-8C39-FF55D1CC259D}" srcId="{F89C29D4-ADB1-124C-BB49-58F9EDFC895E}" destId="{C94A4BFB-D74A-C446-BD90-E058F9FB5A8C}" srcOrd="4" destOrd="0" parTransId="{EC10B9CA-1DBB-614F-8BFA-9D0D16076373}" sibTransId="{8A359908-8C9E-F44F-A2FF-6EB584CC2D19}"/>
    <dgm:cxn modelId="{8837619D-08FC-0C42-B0FA-F5665B0C96D1}" type="presOf" srcId="{2E3BEA94-EEB3-FE4F-81C7-5EE94AC89D79}" destId="{218A7A50-68BF-9447-84B3-D0790AD7E465}" srcOrd="0" destOrd="0" presId="urn:microsoft.com/office/officeart/2005/8/layout/list1"/>
    <dgm:cxn modelId="{CBABCDB8-2D9A-EB44-AD06-CF57108C927B}" srcId="{F89C29D4-ADB1-124C-BB49-58F9EDFC895E}" destId="{2E3BEA94-EEB3-FE4F-81C7-5EE94AC89D79}" srcOrd="5" destOrd="0" parTransId="{E9507D10-C651-4A4E-BF27-24CAFC2CF3D3}" sibTransId="{1C28CA8A-F7B9-7143-9391-2BED53B98017}"/>
    <dgm:cxn modelId="{245166C4-A3C3-0849-BE53-F3784E5DE529}" srcId="{F89C29D4-ADB1-124C-BB49-58F9EDFC895E}" destId="{47F54581-48D3-F249-9EB6-2AAEF53423BC}" srcOrd="3" destOrd="0" parTransId="{BED379DC-448D-C94B-8233-E63F1120680F}" sibTransId="{5BB10EE8-B4A5-D040-B41B-A02AFD87CA68}"/>
    <dgm:cxn modelId="{F30F08CE-E86C-1244-B382-DBC4E2B6F965}" type="presOf" srcId="{881C5E32-EE1B-2A4E-8BAC-64A1C32417AA}" destId="{64AD49B5-7FC4-F849-82BE-913E9AC4E49E}" srcOrd="0" destOrd="0" presId="urn:microsoft.com/office/officeart/2005/8/layout/list1"/>
    <dgm:cxn modelId="{15A41CE9-D20F-8C45-9E73-34DC902D7A1E}" type="presOf" srcId="{18B46E2C-7462-BF4B-A30C-7A32762EA969}" destId="{63F1F392-F671-6D4C-9857-9757CBF4C2EC}" srcOrd="0" destOrd="0" presId="urn:microsoft.com/office/officeart/2005/8/layout/list1"/>
    <dgm:cxn modelId="{4BA868EA-75D2-894A-A293-B303FCD27591}" type="presOf" srcId="{47F54581-48D3-F249-9EB6-2AAEF53423BC}" destId="{088276D1-4C1C-1F40-AFA9-2A5C65BFD4F9}" srcOrd="1" destOrd="0" presId="urn:microsoft.com/office/officeart/2005/8/layout/list1"/>
    <dgm:cxn modelId="{E2EB6A82-1957-564D-B085-94EDD53F7151}" type="presParOf" srcId="{E4634CA9-E6DE-8F45-8278-9644F273771F}" destId="{82FDA83E-EDA5-5543-8C7A-B5CA52320BC2}" srcOrd="0" destOrd="0" presId="urn:microsoft.com/office/officeart/2005/8/layout/list1"/>
    <dgm:cxn modelId="{F4AC7BCE-2CF7-5B4B-A656-C7F4479DE5F3}" type="presParOf" srcId="{82FDA83E-EDA5-5543-8C7A-B5CA52320BC2}" destId="{63F1F392-F671-6D4C-9857-9757CBF4C2EC}" srcOrd="0" destOrd="0" presId="urn:microsoft.com/office/officeart/2005/8/layout/list1"/>
    <dgm:cxn modelId="{38EE2F96-9583-6C47-977F-3AC660314453}" type="presParOf" srcId="{82FDA83E-EDA5-5543-8C7A-B5CA52320BC2}" destId="{E28375EC-D1D2-584C-B8AA-7A2320D2A73E}" srcOrd="1" destOrd="0" presId="urn:microsoft.com/office/officeart/2005/8/layout/list1"/>
    <dgm:cxn modelId="{16C29E38-117F-4944-8C98-7A1B267446C9}" type="presParOf" srcId="{E4634CA9-E6DE-8F45-8278-9644F273771F}" destId="{1D2AF652-8421-6147-8936-BFACB1B6F154}" srcOrd="1" destOrd="0" presId="urn:microsoft.com/office/officeart/2005/8/layout/list1"/>
    <dgm:cxn modelId="{154AE5D9-6936-1042-A525-A57EB0574EBF}" type="presParOf" srcId="{E4634CA9-E6DE-8F45-8278-9644F273771F}" destId="{60AFF728-A1CB-6C46-ABDD-35C54209CBC8}" srcOrd="2" destOrd="0" presId="urn:microsoft.com/office/officeart/2005/8/layout/list1"/>
    <dgm:cxn modelId="{2BB8D7F1-541E-7E43-9EC5-0063DCA70876}" type="presParOf" srcId="{E4634CA9-E6DE-8F45-8278-9644F273771F}" destId="{6F01F6AF-7F7D-EF47-ACA3-D9EF8533DFC1}" srcOrd="3" destOrd="0" presId="urn:microsoft.com/office/officeart/2005/8/layout/list1"/>
    <dgm:cxn modelId="{33E39FDA-BCBC-DB4D-98F0-1AB41A5ABEB7}" type="presParOf" srcId="{E4634CA9-E6DE-8F45-8278-9644F273771F}" destId="{4D9538BC-78F9-9445-AA3A-66D13A44EEBA}" srcOrd="4" destOrd="0" presId="urn:microsoft.com/office/officeart/2005/8/layout/list1"/>
    <dgm:cxn modelId="{4A9AC055-C0C7-3F41-9DD2-A1FDDCA000D6}" type="presParOf" srcId="{4D9538BC-78F9-9445-AA3A-66D13A44EEBA}" destId="{69A31743-58FD-1E4D-94AA-98C55A6FD1EF}" srcOrd="0" destOrd="0" presId="urn:microsoft.com/office/officeart/2005/8/layout/list1"/>
    <dgm:cxn modelId="{A22F761C-49BF-564B-90ED-48707AACCB1C}" type="presParOf" srcId="{4D9538BC-78F9-9445-AA3A-66D13A44EEBA}" destId="{ECE4ADF7-9DF4-FD4D-B5F9-FE74FB533760}" srcOrd="1" destOrd="0" presId="urn:microsoft.com/office/officeart/2005/8/layout/list1"/>
    <dgm:cxn modelId="{53A9E095-F35A-F046-9904-2767C62D2176}" type="presParOf" srcId="{E4634CA9-E6DE-8F45-8278-9644F273771F}" destId="{E5B6DFCD-0EB9-F74E-AFCC-F92D2BA39DCF}" srcOrd="5" destOrd="0" presId="urn:microsoft.com/office/officeart/2005/8/layout/list1"/>
    <dgm:cxn modelId="{4905D7ED-6DB2-394F-99BC-BB1AD3820404}" type="presParOf" srcId="{E4634CA9-E6DE-8F45-8278-9644F273771F}" destId="{9485159C-3923-2A46-9758-333FF879FB38}" srcOrd="6" destOrd="0" presId="urn:microsoft.com/office/officeart/2005/8/layout/list1"/>
    <dgm:cxn modelId="{E2D94BCC-B813-CB4B-BFE2-728503BBB414}" type="presParOf" srcId="{E4634CA9-E6DE-8F45-8278-9644F273771F}" destId="{6C919722-F14D-044D-B085-999F51F03C7A}" srcOrd="7" destOrd="0" presId="urn:microsoft.com/office/officeart/2005/8/layout/list1"/>
    <dgm:cxn modelId="{ACE52E87-3DE4-7D40-AC79-BB404CD65690}" type="presParOf" srcId="{E4634CA9-E6DE-8F45-8278-9644F273771F}" destId="{6512B738-B56F-0D42-A144-3F1A5E683A38}" srcOrd="8" destOrd="0" presId="urn:microsoft.com/office/officeart/2005/8/layout/list1"/>
    <dgm:cxn modelId="{4249E76D-97A9-6942-8BFC-129538A74D46}" type="presParOf" srcId="{6512B738-B56F-0D42-A144-3F1A5E683A38}" destId="{64AD49B5-7FC4-F849-82BE-913E9AC4E49E}" srcOrd="0" destOrd="0" presId="urn:microsoft.com/office/officeart/2005/8/layout/list1"/>
    <dgm:cxn modelId="{A099ECF7-D47C-D44F-A890-F9F92F29FD58}" type="presParOf" srcId="{6512B738-B56F-0D42-A144-3F1A5E683A38}" destId="{0DB99D50-BAB3-3A4C-92FB-8353B8A07ED1}" srcOrd="1" destOrd="0" presId="urn:microsoft.com/office/officeart/2005/8/layout/list1"/>
    <dgm:cxn modelId="{328B1274-4D52-1241-89B0-CA59F0DBB173}" type="presParOf" srcId="{E4634CA9-E6DE-8F45-8278-9644F273771F}" destId="{E49D10FB-DE36-C441-A015-DAC5CC8FDFC5}" srcOrd="9" destOrd="0" presId="urn:microsoft.com/office/officeart/2005/8/layout/list1"/>
    <dgm:cxn modelId="{95B441D2-A7AB-874D-A69A-231271F04DE8}" type="presParOf" srcId="{E4634CA9-E6DE-8F45-8278-9644F273771F}" destId="{2E607998-BF5D-B04C-84CD-A199510B1235}" srcOrd="10" destOrd="0" presId="urn:microsoft.com/office/officeart/2005/8/layout/list1"/>
    <dgm:cxn modelId="{D52E4EEB-015E-B44D-AAC2-3E1EBC7088BF}" type="presParOf" srcId="{E4634CA9-E6DE-8F45-8278-9644F273771F}" destId="{D6B00833-4F55-4941-B71B-14D42410EECC}" srcOrd="11" destOrd="0" presId="urn:microsoft.com/office/officeart/2005/8/layout/list1"/>
    <dgm:cxn modelId="{ABF9F469-294F-EC4C-BB1E-EE2AC6BB8374}" type="presParOf" srcId="{E4634CA9-E6DE-8F45-8278-9644F273771F}" destId="{2411B378-3ABA-514F-8BE7-A21CAAFA6DAB}" srcOrd="12" destOrd="0" presId="urn:microsoft.com/office/officeart/2005/8/layout/list1"/>
    <dgm:cxn modelId="{85722431-9B13-FA48-8EC2-A17EA75C2FE5}" type="presParOf" srcId="{2411B378-3ABA-514F-8BE7-A21CAAFA6DAB}" destId="{868D2384-EA31-5D4E-ABCC-46CCA04529C6}" srcOrd="0" destOrd="0" presId="urn:microsoft.com/office/officeart/2005/8/layout/list1"/>
    <dgm:cxn modelId="{B06697F7-8EEF-C247-BC9C-74902ECE1880}" type="presParOf" srcId="{2411B378-3ABA-514F-8BE7-A21CAAFA6DAB}" destId="{088276D1-4C1C-1F40-AFA9-2A5C65BFD4F9}" srcOrd="1" destOrd="0" presId="urn:microsoft.com/office/officeart/2005/8/layout/list1"/>
    <dgm:cxn modelId="{ADA08F9C-C01D-A941-B327-023EDCC5EEB9}" type="presParOf" srcId="{E4634CA9-E6DE-8F45-8278-9644F273771F}" destId="{77BDCABC-94DE-984D-9D8E-EB10D498C6D1}" srcOrd="13" destOrd="0" presId="urn:microsoft.com/office/officeart/2005/8/layout/list1"/>
    <dgm:cxn modelId="{1A7C0EB8-77FC-124E-BE0B-4393F19B8286}" type="presParOf" srcId="{E4634CA9-E6DE-8F45-8278-9644F273771F}" destId="{7A60D8E9-CB47-7D44-A250-4175A60E4952}" srcOrd="14" destOrd="0" presId="urn:microsoft.com/office/officeart/2005/8/layout/list1"/>
    <dgm:cxn modelId="{C1C18EB5-D2BD-7B4D-8BDA-75D94CF582FC}" type="presParOf" srcId="{E4634CA9-E6DE-8F45-8278-9644F273771F}" destId="{68540FA0-C477-1245-A81D-2F3B09920BB7}" srcOrd="15" destOrd="0" presId="urn:microsoft.com/office/officeart/2005/8/layout/list1"/>
    <dgm:cxn modelId="{4D235CBB-810A-9F4D-9CAD-85F0CBEF43D5}" type="presParOf" srcId="{E4634CA9-E6DE-8F45-8278-9644F273771F}" destId="{A51CEB08-5B21-A746-9459-1718736EB590}" srcOrd="16" destOrd="0" presId="urn:microsoft.com/office/officeart/2005/8/layout/list1"/>
    <dgm:cxn modelId="{B7128F1F-C426-0742-9F02-E7E642E155BF}" type="presParOf" srcId="{A51CEB08-5B21-A746-9459-1718736EB590}" destId="{D7363A75-48E7-8F47-9E70-F470236EBB86}" srcOrd="0" destOrd="0" presId="urn:microsoft.com/office/officeart/2005/8/layout/list1"/>
    <dgm:cxn modelId="{EF7211F4-CF6E-D440-8E95-30E758DA4138}" type="presParOf" srcId="{A51CEB08-5B21-A746-9459-1718736EB590}" destId="{4291B573-5533-BF41-95E0-4E58402EAAFD}" srcOrd="1" destOrd="0" presId="urn:microsoft.com/office/officeart/2005/8/layout/list1"/>
    <dgm:cxn modelId="{3206FE99-FA93-4341-9E9B-0611C79B92A6}" type="presParOf" srcId="{E4634CA9-E6DE-8F45-8278-9644F273771F}" destId="{949AC3C2-8A1B-2C4C-9F61-95E52245813B}" srcOrd="17" destOrd="0" presId="urn:microsoft.com/office/officeart/2005/8/layout/list1"/>
    <dgm:cxn modelId="{FD82DA72-25DE-4648-8B59-8D7D8D3FB5EE}" type="presParOf" srcId="{E4634CA9-E6DE-8F45-8278-9644F273771F}" destId="{50AB4427-E692-8D46-B755-30F5F020B9D3}" srcOrd="18" destOrd="0" presId="urn:microsoft.com/office/officeart/2005/8/layout/list1"/>
    <dgm:cxn modelId="{81299AC0-E3D9-A94F-AD9A-8A96B0439AAD}" type="presParOf" srcId="{E4634CA9-E6DE-8F45-8278-9644F273771F}" destId="{14C2DA8A-4873-F74C-963E-ADE77B234913}" srcOrd="19" destOrd="0" presId="urn:microsoft.com/office/officeart/2005/8/layout/list1"/>
    <dgm:cxn modelId="{A74D6F28-A5F9-8449-AC25-3AC63111F0BB}" type="presParOf" srcId="{E4634CA9-E6DE-8F45-8278-9644F273771F}" destId="{451CB2B3-40F7-044E-B4EA-B0E2F64887CE}" srcOrd="20" destOrd="0" presId="urn:microsoft.com/office/officeart/2005/8/layout/list1"/>
    <dgm:cxn modelId="{295FC991-0B90-9F48-B855-7F57BF77BB64}" type="presParOf" srcId="{451CB2B3-40F7-044E-B4EA-B0E2F64887CE}" destId="{218A7A50-68BF-9447-84B3-D0790AD7E465}" srcOrd="0" destOrd="0" presId="urn:microsoft.com/office/officeart/2005/8/layout/list1"/>
    <dgm:cxn modelId="{F44FD806-4B68-C340-9C06-2F49C409D7C1}" type="presParOf" srcId="{451CB2B3-40F7-044E-B4EA-B0E2F64887CE}" destId="{0102924C-BCCE-4342-8033-2D9FCF964D31}" srcOrd="1" destOrd="0" presId="urn:microsoft.com/office/officeart/2005/8/layout/list1"/>
    <dgm:cxn modelId="{AE4D46FA-BF6A-344E-A59B-302401C84E8B}" type="presParOf" srcId="{E4634CA9-E6DE-8F45-8278-9644F273771F}" destId="{4EEF6691-DA1D-D54C-8711-A026A29CF40B}" srcOrd="21" destOrd="0" presId="urn:microsoft.com/office/officeart/2005/8/layout/list1"/>
    <dgm:cxn modelId="{7A6BF006-56D5-1840-96C9-CA7E13C026A6}" type="presParOf" srcId="{E4634CA9-E6DE-8F45-8278-9644F273771F}" destId="{533461DC-7BB9-9341-97F6-2CAB9CCC138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142307-4F58-2B45-AD02-3F458E8EDC34}" type="doc">
      <dgm:prSet loTypeId="urn:microsoft.com/office/officeart/2005/8/layout/vList3" loCatId="" qsTypeId="urn:microsoft.com/office/officeart/2005/8/quickstyle/simple1" qsCatId="simple" csTypeId="urn:microsoft.com/office/officeart/2005/8/colors/accent1_1" csCatId="accent1" phldr="1"/>
      <dgm:spPr/>
    </dgm:pt>
    <dgm:pt modelId="{D2C97A25-4B56-F04B-88CF-EDD32D0BBCD6}">
      <dgm:prSet phldrT="[Text]" custT="1"/>
      <dgm:spPr/>
      <dgm:t>
        <a:bodyPr/>
        <a:lstStyle/>
        <a:p>
          <a:r>
            <a:rPr lang="en-IN" sz="2800" b="0" i="0" dirty="0"/>
            <a:t>Market Saturation</a:t>
          </a:r>
          <a:endParaRPr lang="en-GB" sz="2800" b="0" dirty="0"/>
        </a:p>
      </dgm:t>
    </dgm:pt>
    <dgm:pt modelId="{E8A2E99A-D3F6-9D44-81EF-DAEA22195C77}" type="parTrans" cxnId="{55F3C23B-5630-CD42-8864-7EED05F38476}">
      <dgm:prSet/>
      <dgm:spPr/>
      <dgm:t>
        <a:bodyPr/>
        <a:lstStyle/>
        <a:p>
          <a:endParaRPr lang="en-GB" sz="2800" b="0"/>
        </a:p>
      </dgm:t>
    </dgm:pt>
    <dgm:pt modelId="{05C231D5-C5FD-2D40-A773-07F3C6E730F5}" type="sibTrans" cxnId="{55F3C23B-5630-CD42-8864-7EED05F38476}">
      <dgm:prSet/>
      <dgm:spPr/>
      <dgm:t>
        <a:bodyPr/>
        <a:lstStyle/>
        <a:p>
          <a:endParaRPr lang="en-GB" sz="2800" b="0"/>
        </a:p>
      </dgm:t>
    </dgm:pt>
    <dgm:pt modelId="{C0FC0128-A72C-A449-89AF-47AC7F4DEAF8}">
      <dgm:prSet phldrT="[Text]" custT="1"/>
      <dgm:spPr/>
      <dgm:t>
        <a:bodyPr/>
        <a:lstStyle/>
        <a:p>
          <a:r>
            <a:rPr lang="en-IN" sz="2800" b="0" i="0" dirty="0"/>
            <a:t>Competitive Advantage: </a:t>
          </a:r>
          <a:endParaRPr lang="en-GB" sz="2800" b="0" dirty="0"/>
        </a:p>
      </dgm:t>
    </dgm:pt>
    <dgm:pt modelId="{C0FB9275-BFCD-304F-9E1A-FA982BE6F5CA}" type="parTrans" cxnId="{3D3AF38F-6740-064D-BC60-968AC600DD42}">
      <dgm:prSet/>
      <dgm:spPr/>
      <dgm:t>
        <a:bodyPr/>
        <a:lstStyle/>
        <a:p>
          <a:endParaRPr lang="en-GB" sz="2800" b="0"/>
        </a:p>
      </dgm:t>
    </dgm:pt>
    <dgm:pt modelId="{5FF3CEE9-7C69-1B44-B32E-7405017BDA47}" type="sibTrans" cxnId="{3D3AF38F-6740-064D-BC60-968AC600DD42}">
      <dgm:prSet/>
      <dgm:spPr/>
      <dgm:t>
        <a:bodyPr/>
        <a:lstStyle/>
        <a:p>
          <a:endParaRPr lang="en-GB" sz="2800" b="0"/>
        </a:p>
      </dgm:t>
    </dgm:pt>
    <dgm:pt modelId="{4BD5A321-CBFF-FF49-B93C-24C7D3B989C2}">
      <dgm:prSet custT="1"/>
      <dgm:spPr/>
      <dgm:t>
        <a:bodyPr/>
        <a:lstStyle/>
        <a:p>
          <a:r>
            <a:rPr lang="en-IN" sz="2800" b="0" i="0" dirty="0"/>
            <a:t>Cost Efficiency</a:t>
          </a:r>
          <a:endParaRPr lang="en-IN" sz="2800" b="0" dirty="0"/>
        </a:p>
      </dgm:t>
    </dgm:pt>
    <dgm:pt modelId="{28E7A66C-FA56-8F46-8039-A0255976D467}" type="parTrans" cxnId="{A7FD5D3E-8A89-FE4A-9EAB-433A6BE9D5DC}">
      <dgm:prSet/>
      <dgm:spPr/>
      <dgm:t>
        <a:bodyPr/>
        <a:lstStyle/>
        <a:p>
          <a:endParaRPr lang="en-GB" sz="2800" b="0"/>
        </a:p>
      </dgm:t>
    </dgm:pt>
    <dgm:pt modelId="{2574F217-DBFA-384C-B177-CFE378EC2525}" type="sibTrans" cxnId="{A7FD5D3E-8A89-FE4A-9EAB-433A6BE9D5DC}">
      <dgm:prSet/>
      <dgm:spPr/>
      <dgm:t>
        <a:bodyPr/>
        <a:lstStyle/>
        <a:p>
          <a:endParaRPr lang="en-GB" sz="2800" b="0"/>
        </a:p>
      </dgm:t>
    </dgm:pt>
    <dgm:pt modelId="{C1C28D59-2B20-CD4D-9229-2CAB6DF392D4}">
      <dgm:prSet custT="1"/>
      <dgm:spPr/>
      <dgm:t>
        <a:bodyPr/>
        <a:lstStyle/>
        <a:p>
          <a:r>
            <a:rPr lang="en-IN" sz="2800" b="0" i="0" dirty="0"/>
            <a:t>Creating New Markets</a:t>
          </a:r>
          <a:endParaRPr lang="en-IN" sz="2800" b="0" dirty="0"/>
        </a:p>
      </dgm:t>
    </dgm:pt>
    <dgm:pt modelId="{1F8FF033-DAD6-D546-BFE9-660E675128BD}" type="sibTrans" cxnId="{E5833D41-05AE-3B47-A5E0-3D1F3E5E9498}">
      <dgm:prSet/>
      <dgm:spPr/>
      <dgm:t>
        <a:bodyPr/>
        <a:lstStyle/>
        <a:p>
          <a:endParaRPr lang="en-GB" sz="2800" b="0"/>
        </a:p>
      </dgm:t>
    </dgm:pt>
    <dgm:pt modelId="{B5ED1A37-C5D7-A246-932E-77EFA4B3E590}" type="parTrans" cxnId="{E5833D41-05AE-3B47-A5E0-3D1F3E5E9498}">
      <dgm:prSet/>
      <dgm:spPr/>
      <dgm:t>
        <a:bodyPr/>
        <a:lstStyle/>
        <a:p>
          <a:endParaRPr lang="en-GB" sz="2800" b="0"/>
        </a:p>
      </dgm:t>
    </dgm:pt>
    <dgm:pt modelId="{9F089A99-ED53-4E49-A53E-39ACDCB80305}" type="pres">
      <dgm:prSet presAssocID="{5E142307-4F58-2B45-AD02-3F458E8EDC34}" presName="linearFlow" presStyleCnt="0">
        <dgm:presLayoutVars>
          <dgm:dir/>
          <dgm:resizeHandles val="exact"/>
        </dgm:presLayoutVars>
      </dgm:prSet>
      <dgm:spPr/>
    </dgm:pt>
    <dgm:pt modelId="{370B8805-36F7-F547-AFD3-E5971190FCF8}" type="pres">
      <dgm:prSet presAssocID="{D2C97A25-4B56-F04B-88CF-EDD32D0BBCD6}" presName="composite" presStyleCnt="0"/>
      <dgm:spPr/>
    </dgm:pt>
    <dgm:pt modelId="{64B2C040-76C4-C34C-993B-CA77039C631B}" type="pres">
      <dgm:prSet presAssocID="{D2C97A25-4B56-F04B-88CF-EDD32D0BBCD6}" presName="imgShp" presStyleLbl="fgImgPlace1" presStyleIdx="0" presStyleCnt="4"/>
      <dgm:spPr/>
    </dgm:pt>
    <dgm:pt modelId="{7868ED08-0B21-5446-B0AE-00363C426F54}" type="pres">
      <dgm:prSet presAssocID="{D2C97A25-4B56-F04B-88CF-EDD32D0BBCD6}" presName="txShp" presStyleLbl="node1" presStyleIdx="0" presStyleCnt="4">
        <dgm:presLayoutVars>
          <dgm:bulletEnabled val="1"/>
        </dgm:presLayoutVars>
      </dgm:prSet>
      <dgm:spPr/>
    </dgm:pt>
    <dgm:pt modelId="{ED1EFD58-3C03-4144-94A9-F002DDD03491}" type="pres">
      <dgm:prSet presAssocID="{05C231D5-C5FD-2D40-A773-07F3C6E730F5}" presName="spacing" presStyleCnt="0"/>
      <dgm:spPr/>
    </dgm:pt>
    <dgm:pt modelId="{F7D7BB0C-A626-6145-9206-5B26CF227858}" type="pres">
      <dgm:prSet presAssocID="{C0FC0128-A72C-A449-89AF-47AC7F4DEAF8}" presName="composite" presStyleCnt="0"/>
      <dgm:spPr/>
    </dgm:pt>
    <dgm:pt modelId="{ACDFDC51-8C93-F941-A57F-6FF96B12A5CA}" type="pres">
      <dgm:prSet presAssocID="{C0FC0128-A72C-A449-89AF-47AC7F4DEAF8}" presName="imgShp" presStyleLbl="fgImgPlace1" presStyleIdx="1" presStyleCnt="4"/>
      <dgm:spPr/>
    </dgm:pt>
    <dgm:pt modelId="{4AD7612A-6921-BC40-9BB5-E37FF2235B28}" type="pres">
      <dgm:prSet presAssocID="{C0FC0128-A72C-A449-89AF-47AC7F4DEAF8}" presName="txShp" presStyleLbl="node1" presStyleIdx="1" presStyleCnt="4">
        <dgm:presLayoutVars>
          <dgm:bulletEnabled val="1"/>
        </dgm:presLayoutVars>
      </dgm:prSet>
      <dgm:spPr/>
    </dgm:pt>
    <dgm:pt modelId="{7C61DDD6-FF48-FD4E-9DAC-8A13BA9348CB}" type="pres">
      <dgm:prSet presAssocID="{5FF3CEE9-7C69-1B44-B32E-7405017BDA47}" presName="spacing" presStyleCnt="0"/>
      <dgm:spPr/>
    </dgm:pt>
    <dgm:pt modelId="{8311C4D1-9B9E-4548-9425-DDFB39ED58FF}" type="pres">
      <dgm:prSet presAssocID="{4BD5A321-CBFF-FF49-B93C-24C7D3B989C2}" presName="composite" presStyleCnt="0"/>
      <dgm:spPr/>
    </dgm:pt>
    <dgm:pt modelId="{D015632A-AF0F-D24B-B0D3-6A0432D18CF0}" type="pres">
      <dgm:prSet presAssocID="{4BD5A321-CBFF-FF49-B93C-24C7D3B989C2}" presName="imgShp" presStyleLbl="fgImgPlace1" presStyleIdx="2" presStyleCnt="4"/>
      <dgm:spPr/>
    </dgm:pt>
    <dgm:pt modelId="{D54BD3B0-665B-4C47-BC49-DD9F0602422A}" type="pres">
      <dgm:prSet presAssocID="{4BD5A321-CBFF-FF49-B93C-24C7D3B989C2}" presName="txShp" presStyleLbl="node1" presStyleIdx="2" presStyleCnt="4">
        <dgm:presLayoutVars>
          <dgm:bulletEnabled val="1"/>
        </dgm:presLayoutVars>
      </dgm:prSet>
      <dgm:spPr/>
    </dgm:pt>
    <dgm:pt modelId="{8B4A4640-60A1-5F4E-A46C-AEE06C5EF9B8}" type="pres">
      <dgm:prSet presAssocID="{2574F217-DBFA-384C-B177-CFE378EC2525}" presName="spacing" presStyleCnt="0"/>
      <dgm:spPr/>
    </dgm:pt>
    <dgm:pt modelId="{9707DF91-75D2-9A47-8B1E-BB772C3465FA}" type="pres">
      <dgm:prSet presAssocID="{C1C28D59-2B20-CD4D-9229-2CAB6DF392D4}" presName="composite" presStyleCnt="0"/>
      <dgm:spPr/>
    </dgm:pt>
    <dgm:pt modelId="{8EBBC72D-E204-EF4F-B025-607B48578A99}" type="pres">
      <dgm:prSet presAssocID="{C1C28D59-2B20-CD4D-9229-2CAB6DF392D4}" presName="imgShp" presStyleLbl="fgImgPlace1" presStyleIdx="3" presStyleCnt="4"/>
      <dgm:spPr/>
    </dgm:pt>
    <dgm:pt modelId="{3077D13E-CA34-3840-BFC4-ACAF26EC0155}" type="pres">
      <dgm:prSet presAssocID="{C1C28D59-2B20-CD4D-9229-2CAB6DF392D4}" presName="txShp" presStyleLbl="node1" presStyleIdx="3" presStyleCnt="4">
        <dgm:presLayoutVars>
          <dgm:bulletEnabled val="1"/>
        </dgm:presLayoutVars>
      </dgm:prSet>
      <dgm:spPr/>
    </dgm:pt>
  </dgm:ptLst>
  <dgm:cxnLst>
    <dgm:cxn modelId="{EC26712B-483F-4B40-B2E9-C0DC4E9E3BF3}" type="presOf" srcId="{C0FC0128-A72C-A449-89AF-47AC7F4DEAF8}" destId="{4AD7612A-6921-BC40-9BB5-E37FF2235B28}" srcOrd="0" destOrd="0" presId="urn:microsoft.com/office/officeart/2005/8/layout/vList3"/>
    <dgm:cxn modelId="{751E9439-95D2-434F-AA98-D6B261E1AA4F}" type="presOf" srcId="{5E142307-4F58-2B45-AD02-3F458E8EDC34}" destId="{9F089A99-ED53-4E49-A53E-39ACDCB80305}" srcOrd="0" destOrd="0" presId="urn:microsoft.com/office/officeart/2005/8/layout/vList3"/>
    <dgm:cxn modelId="{55F3C23B-5630-CD42-8864-7EED05F38476}" srcId="{5E142307-4F58-2B45-AD02-3F458E8EDC34}" destId="{D2C97A25-4B56-F04B-88CF-EDD32D0BBCD6}" srcOrd="0" destOrd="0" parTransId="{E8A2E99A-D3F6-9D44-81EF-DAEA22195C77}" sibTransId="{05C231D5-C5FD-2D40-A773-07F3C6E730F5}"/>
    <dgm:cxn modelId="{A7FD5D3E-8A89-FE4A-9EAB-433A6BE9D5DC}" srcId="{5E142307-4F58-2B45-AD02-3F458E8EDC34}" destId="{4BD5A321-CBFF-FF49-B93C-24C7D3B989C2}" srcOrd="2" destOrd="0" parTransId="{28E7A66C-FA56-8F46-8039-A0255976D467}" sibTransId="{2574F217-DBFA-384C-B177-CFE378EC2525}"/>
    <dgm:cxn modelId="{E5833D41-05AE-3B47-A5E0-3D1F3E5E9498}" srcId="{5E142307-4F58-2B45-AD02-3F458E8EDC34}" destId="{C1C28D59-2B20-CD4D-9229-2CAB6DF392D4}" srcOrd="3" destOrd="0" parTransId="{B5ED1A37-C5D7-A246-932E-77EFA4B3E590}" sibTransId="{1F8FF033-DAD6-D546-BFE9-660E675128BD}"/>
    <dgm:cxn modelId="{3D3AF38F-6740-064D-BC60-968AC600DD42}" srcId="{5E142307-4F58-2B45-AD02-3F458E8EDC34}" destId="{C0FC0128-A72C-A449-89AF-47AC7F4DEAF8}" srcOrd="1" destOrd="0" parTransId="{C0FB9275-BFCD-304F-9E1A-FA982BE6F5CA}" sibTransId="{5FF3CEE9-7C69-1B44-B32E-7405017BDA47}"/>
    <dgm:cxn modelId="{CBB662C2-24CB-6745-A102-1F8CF0F2D928}" type="presOf" srcId="{4BD5A321-CBFF-FF49-B93C-24C7D3B989C2}" destId="{D54BD3B0-665B-4C47-BC49-DD9F0602422A}" srcOrd="0" destOrd="0" presId="urn:microsoft.com/office/officeart/2005/8/layout/vList3"/>
    <dgm:cxn modelId="{933BC3C9-2A50-DA4E-8675-13E3EB1FB8D3}" type="presOf" srcId="{C1C28D59-2B20-CD4D-9229-2CAB6DF392D4}" destId="{3077D13E-CA34-3840-BFC4-ACAF26EC0155}" srcOrd="0" destOrd="0" presId="urn:microsoft.com/office/officeart/2005/8/layout/vList3"/>
    <dgm:cxn modelId="{658582D4-7EE4-4D43-8419-7DDD0EC327F6}" type="presOf" srcId="{D2C97A25-4B56-F04B-88CF-EDD32D0BBCD6}" destId="{7868ED08-0B21-5446-B0AE-00363C426F54}" srcOrd="0" destOrd="0" presId="urn:microsoft.com/office/officeart/2005/8/layout/vList3"/>
    <dgm:cxn modelId="{2E0A2D8C-62AA-5741-A798-FBA191A15872}" type="presParOf" srcId="{9F089A99-ED53-4E49-A53E-39ACDCB80305}" destId="{370B8805-36F7-F547-AFD3-E5971190FCF8}" srcOrd="0" destOrd="0" presId="urn:microsoft.com/office/officeart/2005/8/layout/vList3"/>
    <dgm:cxn modelId="{CD3DB4C6-9646-2E40-AC6D-068942559F91}" type="presParOf" srcId="{370B8805-36F7-F547-AFD3-E5971190FCF8}" destId="{64B2C040-76C4-C34C-993B-CA77039C631B}" srcOrd="0" destOrd="0" presId="urn:microsoft.com/office/officeart/2005/8/layout/vList3"/>
    <dgm:cxn modelId="{DA320B32-30E3-2A46-84F5-D83F8550CAEC}" type="presParOf" srcId="{370B8805-36F7-F547-AFD3-E5971190FCF8}" destId="{7868ED08-0B21-5446-B0AE-00363C426F54}" srcOrd="1" destOrd="0" presId="urn:microsoft.com/office/officeart/2005/8/layout/vList3"/>
    <dgm:cxn modelId="{62FADEB3-9BA9-E44E-82F1-5F5A66721B86}" type="presParOf" srcId="{9F089A99-ED53-4E49-A53E-39ACDCB80305}" destId="{ED1EFD58-3C03-4144-94A9-F002DDD03491}" srcOrd="1" destOrd="0" presId="urn:microsoft.com/office/officeart/2005/8/layout/vList3"/>
    <dgm:cxn modelId="{03541F3E-2F66-E84F-B62C-BFBED27ECAF0}" type="presParOf" srcId="{9F089A99-ED53-4E49-A53E-39ACDCB80305}" destId="{F7D7BB0C-A626-6145-9206-5B26CF227858}" srcOrd="2" destOrd="0" presId="urn:microsoft.com/office/officeart/2005/8/layout/vList3"/>
    <dgm:cxn modelId="{90CF677A-8CE4-4645-BA53-728AB9A1FE79}" type="presParOf" srcId="{F7D7BB0C-A626-6145-9206-5B26CF227858}" destId="{ACDFDC51-8C93-F941-A57F-6FF96B12A5CA}" srcOrd="0" destOrd="0" presId="urn:microsoft.com/office/officeart/2005/8/layout/vList3"/>
    <dgm:cxn modelId="{BF199B79-E70B-E442-B42D-872A5C1C2C33}" type="presParOf" srcId="{F7D7BB0C-A626-6145-9206-5B26CF227858}" destId="{4AD7612A-6921-BC40-9BB5-E37FF2235B28}" srcOrd="1" destOrd="0" presId="urn:microsoft.com/office/officeart/2005/8/layout/vList3"/>
    <dgm:cxn modelId="{9660B91C-F06C-B149-884F-79139C6F6B0A}" type="presParOf" srcId="{9F089A99-ED53-4E49-A53E-39ACDCB80305}" destId="{7C61DDD6-FF48-FD4E-9DAC-8A13BA9348CB}" srcOrd="3" destOrd="0" presId="urn:microsoft.com/office/officeart/2005/8/layout/vList3"/>
    <dgm:cxn modelId="{1C3180C2-7CFD-8B49-AFE6-E81AAB04E9D2}" type="presParOf" srcId="{9F089A99-ED53-4E49-A53E-39ACDCB80305}" destId="{8311C4D1-9B9E-4548-9425-DDFB39ED58FF}" srcOrd="4" destOrd="0" presId="urn:microsoft.com/office/officeart/2005/8/layout/vList3"/>
    <dgm:cxn modelId="{83352ECB-39E5-3447-A97B-845F7CC22F07}" type="presParOf" srcId="{8311C4D1-9B9E-4548-9425-DDFB39ED58FF}" destId="{D015632A-AF0F-D24B-B0D3-6A0432D18CF0}" srcOrd="0" destOrd="0" presId="urn:microsoft.com/office/officeart/2005/8/layout/vList3"/>
    <dgm:cxn modelId="{6C56F67B-DBAA-A645-90AD-2C546A969B88}" type="presParOf" srcId="{8311C4D1-9B9E-4548-9425-DDFB39ED58FF}" destId="{D54BD3B0-665B-4C47-BC49-DD9F0602422A}" srcOrd="1" destOrd="0" presId="urn:microsoft.com/office/officeart/2005/8/layout/vList3"/>
    <dgm:cxn modelId="{AA2BCCE9-A056-7646-A702-19DB0DB28DC2}" type="presParOf" srcId="{9F089A99-ED53-4E49-A53E-39ACDCB80305}" destId="{8B4A4640-60A1-5F4E-A46C-AEE06C5EF9B8}" srcOrd="5" destOrd="0" presId="urn:microsoft.com/office/officeart/2005/8/layout/vList3"/>
    <dgm:cxn modelId="{AD9109F7-ABCB-C745-9D14-D94FE8E9B163}" type="presParOf" srcId="{9F089A99-ED53-4E49-A53E-39ACDCB80305}" destId="{9707DF91-75D2-9A47-8B1E-BB772C3465FA}" srcOrd="6" destOrd="0" presId="urn:microsoft.com/office/officeart/2005/8/layout/vList3"/>
    <dgm:cxn modelId="{A3F345B0-2B57-1A45-8A5F-402CE7089894}" type="presParOf" srcId="{9707DF91-75D2-9A47-8B1E-BB772C3465FA}" destId="{8EBBC72D-E204-EF4F-B025-607B48578A99}" srcOrd="0" destOrd="0" presId="urn:microsoft.com/office/officeart/2005/8/layout/vList3"/>
    <dgm:cxn modelId="{B6A7B6A5-181A-6D4B-A341-0F55EC0B8EC9}" type="presParOf" srcId="{9707DF91-75D2-9A47-8B1E-BB772C3465FA}" destId="{3077D13E-CA34-3840-BFC4-ACAF26EC015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FF728-A1CB-6C46-ABDD-35C54209CBC8}">
      <dsp:nvSpPr>
        <dsp:cNvPr id="0" name=""/>
        <dsp:cNvSpPr/>
      </dsp:nvSpPr>
      <dsp:spPr>
        <a:xfrm>
          <a:off x="0" y="31515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8375EC-D1D2-584C-B8AA-7A2320D2A73E}">
      <dsp:nvSpPr>
        <dsp:cNvPr id="0" name=""/>
        <dsp:cNvSpPr/>
      </dsp:nvSpPr>
      <dsp:spPr>
        <a:xfrm>
          <a:off x="450085" y="6423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GB" sz="1700" kern="1200" dirty="0"/>
            <a:t>Harley Davidson Perfume</a:t>
          </a:r>
        </a:p>
      </dsp:txBody>
      <dsp:txXfrm>
        <a:off x="474583" y="88732"/>
        <a:ext cx="6252198" cy="452844"/>
      </dsp:txXfrm>
    </dsp:sp>
    <dsp:sp modelId="{9485159C-3923-2A46-9758-333FF879FB38}">
      <dsp:nvSpPr>
        <dsp:cNvPr id="0" name=""/>
        <dsp:cNvSpPr/>
      </dsp:nvSpPr>
      <dsp:spPr>
        <a:xfrm>
          <a:off x="0" y="108627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E4ADF7-9DF4-FD4D-B5F9-FE74FB533760}">
      <dsp:nvSpPr>
        <dsp:cNvPr id="0" name=""/>
        <dsp:cNvSpPr/>
      </dsp:nvSpPr>
      <dsp:spPr>
        <a:xfrm>
          <a:off x="450085" y="83535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GB" sz="1700" kern="1200" dirty="0"/>
            <a:t>McDonald’s Salad Menu (2000s)</a:t>
          </a:r>
        </a:p>
      </dsp:txBody>
      <dsp:txXfrm>
        <a:off x="474583" y="859852"/>
        <a:ext cx="6252198" cy="452844"/>
      </dsp:txXfrm>
    </dsp:sp>
    <dsp:sp modelId="{2E607998-BF5D-B04C-84CD-A199510B1235}">
      <dsp:nvSpPr>
        <dsp:cNvPr id="0" name=""/>
        <dsp:cNvSpPr/>
      </dsp:nvSpPr>
      <dsp:spPr>
        <a:xfrm>
          <a:off x="0" y="185739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B99D50-BAB3-3A4C-92FB-8353B8A07ED1}">
      <dsp:nvSpPr>
        <dsp:cNvPr id="0" name=""/>
        <dsp:cNvSpPr/>
      </dsp:nvSpPr>
      <dsp:spPr>
        <a:xfrm>
          <a:off x="450085" y="160647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IN" sz="1700" b="0" kern="1200" dirty="0"/>
            <a:t>PepsiCo's Tropicana Redesign (2009) </a:t>
          </a:r>
          <a:endParaRPr lang="en-US" sz="1700" b="0" kern="1200" dirty="0"/>
        </a:p>
      </dsp:txBody>
      <dsp:txXfrm>
        <a:off x="474583" y="1630972"/>
        <a:ext cx="6252198" cy="452844"/>
      </dsp:txXfrm>
    </dsp:sp>
    <dsp:sp modelId="{7A60D8E9-CB47-7D44-A250-4175A60E4952}">
      <dsp:nvSpPr>
        <dsp:cNvPr id="0" name=""/>
        <dsp:cNvSpPr/>
      </dsp:nvSpPr>
      <dsp:spPr>
        <a:xfrm>
          <a:off x="0" y="262851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8276D1-4C1C-1F40-AFA9-2A5C65BFD4F9}">
      <dsp:nvSpPr>
        <dsp:cNvPr id="0" name=""/>
        <dsp:cNvSpPr/>
      </dsp:nvSpPr>
      <dsp:spPr>
        <a:xfrm>
          <a:off x="450085" y="237759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IN" sz="1700" b="0" kern="1200" dirty="0"/>
            <a:t>Google Glass (2013)</a:t>
          </a:r>
          <a:endParaRPr lang="en-GB" sz="1700" b="0" kern="1200" dirty="0"/>
        </a:p>
      </dsp:txBody>
      <dsp:txXfrm>
        <a:off x="474583" y="2402092"/>
        <a:ext cx="6252198" cy="452844"/>
      </dsp:txXfrm>
    </dsp:sp>
    <dsp:sp modelId="{50AB4427-E692-8D46-B755-30F5F020B9D3}">
      <dsp:nvSpPr>
        <dsp:cNvPr id="0" name=""/>
        <dsp:cNvSpPr/>
      </dsp:nvSpPr>
      <dsp:spPr>
        <a:xfrm>
          <a:off x="0" y="339963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91B573-5533-BF41-95E0-4E58402EAAFD}">
      <dsp:nvSpPr>
        <dsp:cNvPr id="0" name=""/>
        <dsp:cNvSpPr/>
      </dsp:nvSpPr>
      <dsp:spPr>
        <a:xfrm>
          <a:off x="450085" y="314871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IN" sz="1700" b="0" i="0" kern="1200" dirty="0"/>
            <a:t>Kellogg's Cornflakes in India (1990s)</a:t>
          </a:r>
          <a:endParaRPr lang="en-IN" sz="1700" b="0" kern="1200" dirty="0"/>
        </a:p>
      </dsp:txBody>
      <dsp:txXfrm>
        <a:off x="474583" y="3173212"/>
        <a:ext cx="6252198" cy="452844"/>
      </dsp:txXfrm>
    </dsp:sp>
    <dsp:sp modelId="{533461DC-7BB9-9341-97F6-2CAB9CCC1387}">
      <dsp:nvSpPr>
        <dsp:cNvPr id="0" name=""/>
        <dsp:cNvSpPr/>
      </dsp:nvSpPr>
      <dsp:spPr>
        <a:xfrm>
          <a:off x="0" y="4170754"/>
          <a:ext cx="9001706" cy="428399"/>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02924C-BCCE-4342-8033-2D9FCF964D31}">
      <dsp:nvSpPr>
        <dsp:cNvPr id="0" name=""/>
        <dsp:cNvSpPr/>
      </dsp:nvSpPr>
      <dsp:spPr>
        <a:xfrm>
          <a:off x="450085" y="3919834"/>
          <a:ext cx="6301194" cy="5018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170" tIns="0" rIns="238170" bIns="0" numCol="1" spcCol="1270" anchor="ctr" anchorCtr="0">
          <a:noAutofit/>
        </a:bodyPr>
        <a:lstStyle/>
        <a:p>
          <a:pPr marL="0" lvl="0" indent="0" algn="l" defTabSz="755650">
            <a:lnSpc>
              <a:spcPct val="90000"/>
            </a:lnSpc>
            <a:spcBef>
              <a:spcPct val="0"/>
            </a:spcBef>
            <a:spcAft>
              <a:spcPct val="35000"/>
            </a:spcAft>
            <a:buNone/>
          </a:pPr>
          <a:r>
            <a:rPr lang="en-IN" sz="1700" b="0" i="0" kern="1200"/>
            <a:t>Hindustan Unilever's Fair &amp; Lovely (2020)</a:t>
          </a:r>
          <a:endParaRPr lang="en-IN" sz="1700" b="0" kern="1200"/>
        </a:p>
      </dsp:txBody>
      <dsp:txXfrm>
        <a:off x="474583" y="3944332"/>
        <a:ext cx="6252198"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8ED08-0B21-5446-B0AE-00363C426F54}">
      <dsp:nvSpPr>
        <dsp:cNvPr id="0" name=""/>
        <dsp:cNvSpPr/>
      </dsp:nvSpPr>
      <dsp:spPr>
        <a:xfrm rot="10800000">
          <a:off x="1839066" y="1251"/>
          <a:ext cx="6506341" cy="801002"/>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220"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Market Saturation</a:t>
          </a:r>
          <a:endParaRPr lang="en-GB" sz="2800" b="0" kern="1200" dirty="0"/>
        </a:p>
      </dsp:txBody>
      <dsp:txXfrm rot="10800000">
        <a:off x="2039316" y="1251"/>
        <a:ext cx="6306091" cy="801002"/>
      </dsp:txXfrm>
    </dsp:sp>
    <dsp:sp modelId="{64B2C040-76C4-C34C-993B-CA77039C631B}">
      <dsp:nvSpPr>
        <dsp:cNvPr id="0" name=""/>
        <dsp:cNvSpPr/>
      </dsp:nvSpPr>
      <dsp:spPr>
        <a:xfrm>
          <a:off x="1438564" y="1251"/>
          <a:ext cx="801002" cy="801002"/>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D7612A-6921-BC40-9BB5-E37FF2235B28}">
      <dsp:nvSpPr>
        <dsp:cNvPr id="0" name=""/>
        <dsp:cNvSpPr/>
      </dsp:nvSpPr>
      <dsp:spPr>
        <a:xfrm rot="10800000">
          <a:off x="1839066" y="1041359"/>
          <a:ext cx="6506341" cy="801002"/>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220"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Competitive Advantage: </a:t>
          </a:r>
          <a:endParaRPr lang="en-GB" sz="2800" b="0" kern="1200" dirty="0"/>
        </a:p>
      </dsp:txBody>
      <dsp:txXfrm rot="10800000">
        <a:off x="2039316" y="1041359"/>
        <a:ext cx="6306091" cy="801002"/>
      </dsp:txXfrm>
    </dsp:sp>
    <dsp:sp modelId="{ACDFDC51-8C93-F941-A57F-6FF96B12A5CA}">
      <dsp:nvSpPr>
        <dsp:cNvPr id="0" name=""/>
        <dsp:cNvSpPr/>
      </dsp:nvSpPr>
      <dsp:spPr>
        <a:xfrm>
          <a:off x="1438564" y="1041359"/>
          <a:ext cx="801002" cy="801002"/>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4BD3B0-665B-4C47-BC49-DD9F0602422A}">
      <dsp:nvSpPr>
        <dsp:cNvPr id="0" name=""/>
        <dsp:cNvSpPr/>
      </dsp:nvSpPr>
      <dsp:spPr>
        <a:xfrm rot="10800000">
          <a:off x="1839066" y="2081468"/>
          <a:ext cx="6506341" cy="801002"/>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220"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Cost Efficiency</a:t>
          </a:r>
          <a:endParaRPr lang="en-IN" sz="2800" b="0" kern="1200" dirty="0"/>
        </a:p>
      </dsp:txBody>
      <dsp:txXfrm rot="10800000">
        <a:off x="2039316" y="2081468"/>
        <a:ext cx="6306091" cy="801002"/>
      </dsp:txXfrm>
    </dsp:sp>
    <dsp:sp modelId="{D015632A-AF0F-D24B-B0D3-6A0432D18CF0}">
      <dsp:nvSpPr>
        <dsp:cNvPr id="0" name=""/>
        <dsp:cNvSpPr/>
      </dsp:nvSpPr>
      <dsp:spPr>
        <a:xfrm>
          <a:off x="1438564" y="2081468"/>
          <a:ext cx="801002" cy="801002"/>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77D13E-CA34-3840-BFC4-ACAF26EC0155}">
      <dsp:nvSpPr>
        <dsp:cNvPr id="0" name=""/>
        <dsp:cNvSpPr/>
      </dsp:nvSpPr>
      <dsp:spPr>
        <a:xfrm rot="10800000">
          <a:off x="1839066" y="3121576"/>
          <a:ext cx="6506341" cy="801002"/>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220" tIns="106680" rIns="199136"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t>Creating New Markets</a:t>
          </a:r>
          <a:endParaRPr lang="en-IN" sz="2800" b="0" kern="1200" dirty="0"/>
        </a:p>
      </dsp:txBody>
      <dsp:txXfrm rot="10800000">
        <a:off x="2039316" y="3121576"/>
        <a:ext cx="6306091" cy="801002"/>
      </dsp:txXfrm>
    </dsp:sp>
    <dsp:sp modelId="{8EBBC72D-E204-EF4F-B025-607B48578A99}">
      <dsp:nvSpPr>
        <dsp:cNvPr id="0" name=""/>
        <dsp:cNvSpPr/>
      </dsp:nvSpPr>
      <dsp:spPr>
        <a:xfrm>
          <a:off x="1438564" y="3121576"/>
          <a:ext cx="801002" cy="801002"/>
        </a:xfrm>
        <a:prstGeom prst="ellipse">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CBC1FFD-179D-4078-A93E-5F5428BAE1E9}" type="datetimeFigureOut">
              <a:rPr lang="en-US" smtClean="0"/>
              <a:t>10/29/23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7D0D870-35D1-4870-A79A-C5939EFEC137}" type="slidenum">
              <a:rPr lang="en-US" smtClean="0"/>
              <a:t>‹#›</a:t>
            </a:fld>
            <a:endParaRPr lang="en-US"/>
          </a:p>
        </p:txBody>
      </p:sp>
    </p:spTree>
    <p:extLst>
      <p:ext uri="{BB962C8B-B14F-4D97-AF65-F5344CB8AC3E}">
        <p14:creationId xmlns:p14="http://schemas.microsoft.com/office/powerpoint/2010/main" val="352322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articipants.eruditus.com/courses/533/files/55486?wrap=1"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participants.eruditus.com/courses/533/files/55486/download?download_frd=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0D870-35D1-4870-A79A-C5939EFEC137}" type="slidenum">
              <a:rPr lang="en-US" smtClean="0"/>
              <a:t>1</a:t>
            </a:fld>
            <a:endParaRPr lang="en-US"/>
          </a:p>
        </p:txBody>
      </p:sp>
    </p:spTree>
    <p:extLst>
      <p:ext uri="{BB962C8B-B14F-4D97-AF65-F5344CB8AC3E}">
        <p14:creationId xmlns:p14="http://schemas.microsoft.com/office/powerpoint/2010/main" val="102950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27761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562186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One way to set positioning is Disruptive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include Reverse Positioning, Breakaway Positioning and Stealth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briefly cover each of these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203704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One way to set positioning is Disruptive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include Reverse Positioning, Breakaway Positioning and Stealth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briefly cover each of these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51370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10617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One way to set positioning is Disruptive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include Reverse Positioning, Breakaway Positioning and Stealth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briefly cover each of these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60740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One way to set positioning is Disruptive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include Reverse Positioning, Breakaway Positioning and Stealth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briefly cover each of these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846519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One way to set positioning is Disruptive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These include Reverse Positioning, Breakaway Positioning and Stealth Positioning.</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Let’s briefly cover each of these</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13454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In reverse positioning you strip away what is expected by consumers then add in premium benefits.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27672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Recall the example of IKEA, they basically stripped away many things: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No sales person</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No delivery, financing or assembly services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No guarantee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What they added was modular design, buyer assembly, lower prices, packaged for buyer transport . . . Very space efficient.</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Also, shopping in their stores was is an experience with great displays of how the products can be configured in small spaces along with a nice dining experience.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1791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ea typeface="Arial"/>
                <a:cs typeface="Arial"/>
                <a:sym typeface="Arial"/>
              </a:rPr>
              <a:t>Please enter your questions in the Q&amp;A box. We’ll answer these in the Q&amp;A and stop from time to time to bring these to the broader attention of the class.</a:t>
            </a:r>
            <a:endParaRPr lang="en-US" dirty="0"/>
          </a:p>
          <a:p>
            <a:pPr marL="0" marR="0" lvl="0" indent="0" algn="just" rtl="0">
              <a:spcBef>
                <a:spcPts val="0"/>
              </a:spcBef>
              <a:spcAft>
                <a:spcPts val="0"/>
              </a:spcAft>
              <a:buNone/>
            </a:pPr>
            <a:endParaRPr lang="en-US" sz="1200" dirty="0">
              <a:solidFill>
                <a:srgbClr val="408191"/>
              </a:solidFill>
              <a:latin typeface="Arial"/>
              <a:ea typeface="Arial"/>
              <a:cs typeface="Arial"/>
              <a:sym typeface="Arial"/>
            </a:endParaRPr>
          </a:p>
          <a:p>
            <a:pPr marL="0" marR="0" lvl="0" indent="0" algn="just" rtl="0">
              <a:spcBef>
                <a:spcPts val="0"/>
              </a:spcBef>
              <a:spcAft>
                <a:spcPts val="0"/>
              </a:spcAft>
              <a:buNone/>
            </a:pPr>
            <a:r>
              <a:rPr lang="en-US" sz="1200" dirty="0">
                <a:solidFill>
                  <a:srgbClr val="408191"/>
                </a:solidFill>
                <a:latin typeface="Arial"/>
                <a:ea typeface="Arial"/>
                <a:cs typeface="Arial"/>
                <a:sym typeface="Arial"/>
              </a:rPr>
              <a:t>Please enter your response in the ‘Chat box.’ Before you send it, please make sure that your response goes  to ‘Everyone’</a:t>
            </a:r>
          </a:p>
          <a:p>
            <a:pPr marL="0" marR="0" lvl="0" indent="0" algn="just" rtl="0">
              <a:spcBef>
                <a:spcPts val="0"/>
              </a:spcBef>
              <a:spcAft>
                <a:spcPts val="0"/>
              </a:spcAft>
              <a:buNone/>
            </a:pPr>
            <a:endParaRPr lang="en-US" sz="1200" dirty="0">
              <a:solidFill>
                <a:srgbClr val="408191"/>
              </a:solidFill>
              <a:latin typeface="Arial"/>
              <a:cs typeface="Arial"/>
              <a:sym typeface="Arial"/>
            </a:endParaRPr>
          </a:p>
          <a:p>
            <a:pPr marL="0" marR="0" lvl="0" indent="0" algn="just" rtl="0">
              <a:spcBef>
                <a:spcPts val="0"/>
              </a:spcBef>
              <a:spcAft>
                <a:spcPts val="0"/>
              </a:spcAft>
              <a:buNone/>
            </a:pPr>
            <a:r>
              <a:rPr lang="en-US" sz="1200" dirty="0">
                <a:solidFill>
                  <a:srgbClr val="408191"/>
                </a:solidFill>
                <a:latin typeface="Arial"/>
                <a:cs typeface="Arial"/>
                <a:sym typeface="Arial"/>
              </a:rPr>
              <a:t>We will continue to try to make the sessions interactive. Raise your hand if you’d like to talk and we will unmute you. For questions that we can not answer interactively we will take offline and post them in the discussion groups.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for today’s agenda</a:t>
            </a:r>
          </a:p>
        </p:txBody>
      </p:sp>
      <p:sp>
        <p:nvSpPr>
          <p:cNvPr id="4" name="Slide Number Placeholder 3"/>
          <p:cNvSpPr>
            <a:spLocks noGrp="1"/>
          </p:cNvSpPr>
          <p:nvPr>
            <p:ph type="sldNum" sz="quarter" idx="5"/>
          </p:nvPr>
        </p:nvSpPr>
        <p:spPr/>
        <p:txBody>
          <a:bodyPr/>
          <a:lstStyle/>
          <a:p>
            <a:fld id="{37D0D870-35D1-4870-A79A-C5939EFEC137}" type="slidenum">
              <a:rPr lang="en-US" smtClean="0"/>
              <a:t>2</a:t>
            </a:fld>
            <a:endParaRPr lang="en-US"/>
          </a:p>
        </p:txBody>
      </p:sp>
    </p:spTree>
    <p:extLst>
      <p:ext uri="{BB962C8B-B14F-4D97-AF65-F5344CB8AC3E}">
        <p14:creationId xmlns:p14="http://schemas.microsoft.com/office/powerpoint/2010/main" val="3606609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Breakaway positioning stretches the category boundary to define a new category.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620332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Recall the Swatch example from the lectures.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Watches were often pieces of fine jewelry and heirlooms.</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Timex transitioned it into a tool, something basic and simple to tell time that was also inexpensive</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Swatch changed it into a fashion accessory while maintaining the basic function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While still a watch, each transition redefined the category.</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41780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In stealth positioning, the consumer typically sees the product in a category that is somewhat tainted. Though sometimes the marketing itself is stealth.</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0" i="0" u="none" strike="noStrike" cap="none" dirty="0">
                <a:solidFill>
                  <a:schemeClr val="dk1"/>
                </a:solidFill>
                <a:effectLst/>
                <a:latin typeface="Calibri"/>
                <a:ea typeface="Calibri"/>
                <a:cs typeface="Calibri"/>
                <a:sym typeface="Calibri"/>
              </a:rPr>
              <a:t>The company conceals the true nature of their products by affiliating them with a different category.</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Consumers may feel intimidated by products in the category, as is often the case with new technologies; They may have reservations about products in the category because previous products failed to live up to expectations; or they may have personal objections to products or companies in the category. Using stealth positioning, companies can, sneak products into the market and gain acceptance that might otherwise prove elusive.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517975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The example professor Siddharth used in the lectures was high-end game consoles. This was done due to the market for home entertainment hubs was either latent or tainted.</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152864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bg1">
                    <a:alpha val="60000"/>
                  </a:schemeClr>
                </a:solidFill>
              </a:rPr>
              <a:t>Pepsi’s new generation campaign had the effect of repositioning Coke as “Old and Tired”</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31574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088878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effectLst/>
                <a:latin typeface="Calibri" panose="020F0502020204030204" pitchFamily="34" charset="0"/>
                <a:ea typeface="Calibri" panose="020F0502020204030204" pitchFamily="34" charset="0"/>
                <a:cs typeface="Times New Roman" panose="02020603050405020304" pitchFamily="18" charset="0"/>
              </a:rPr>
              <a:t>Let’s walk through a few examples.</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Reverse Positioning</a:t>
            </a:r>
          </a:p>
          <a:p>
            <a:r>
              <a:rPr lang="en-US" b="1" dirty="0">
                <a:solidFill>
                  <a:schemeClr val="tx1"/>
                </a:solidFill>
              </a:rPr>
              <a:t>Commerce Bank </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Most banks offer dozens of checking and savings accounts and compete by claiming to offer account holders the highest interest rates.</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Commerce Bank pays among the lowest rates in its market</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Between 1999 and 2004, Commerce Bank expanded from 120 to 319 branches, deposits quintupled from $5.6 billion to $27.7 billion, and loans tripled from $3 billion to $9.4 billion.</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After stripping away what customers expect—competitive interest rates and abundant choices—Commerce Bank reverse positioned itself as “the most convenient bank in America.”</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It’s open seven days a week, including evenings. You can get a debit card while you wait, and, when it rains, an escort with an umbrella will walk you to your car. The bank offers free coffee and newspapers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JetBlue</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JetBlue achieved its stellar is performance in part by following Southwest’s lead, offering cheap seats and a lean value proposition: no meals, no round-trip fares, and no first-class seating</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But then it supplemented its bare-bones offering with surprising indulgences like leather seats, high-end personal entertainment systems with satellite television, and extra legroom in the back two-thirds of the plane.</a:t>
            </a:r>
          </a:p>
          <a:p>
            <a:pPr marL="171450" indent="-171450">
              <a:buFont typeface="Arial" panose="020B0604020202020204" pitchFamily="34" charset="0"/>
              <a:buChar char="•"/>
            </a:pPr>
            <a:endParaRPr lang="en-US" sz="1200" b="0" i="0" u="none" strike="noStrike" kern="1200" cap="none" dirty="0">
              <a:solidFill>
                <a:schemeClr val="dk1"/>
              </a:solidFill>
              <a:effectLst/>
              <a:latin typeface="Calibri"/>
              <a:cs typeface="Calibri"/>
              <a:sym typeface="Calibri"/>
            </a:endParaRPr>
          </a:p>
          <a:p>
            <a:pPr marL="0" indent="0">
              <a:buFont typeface="Arial" panose="020B0604020202020204" pitchFamily="34" charset="0"/>
              <a:buNone/>
            </a:pPr>
            <a:r>
              <a:rPr lang="en-US" sz="1200" b="1" i="0" u="none" strike="noStrike" kern="1200" cap="none" dirty="0">
                <a:solidFill>
                  <a:schemeClr val="dk1"/>
                </a:solidFill>
                <a:effectLst/>
                <a:latin typeface="Calibri"/>
                <a:cs typeface="Calibri"/>
                <a:sym typeface="Calibri"/>
              </a:rPr>
              <a:t>Breakaway Positioning</a:t>
            </a:r>
          </a:p>
          <a:p>
            <a:r>
              <a:rPr lang="en-US" b="1" dirty="0">
                <a:solidFill>
                  <a:schemeClr val="tx1"/>
                </a:solidFill>
              </a:rPr>
              <a:t>Nintendo</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Rewrote the rules of the electronic gaming market, taking an activity long seen as solitary and sedentary and turning it into healthy, often communal play that inspires everything from learning to quality family time.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Through innovative new gaming consoles, the Wii and handheld DS, Nintendo has broadened its appeal to all ages, particularly targeting those who weren't previously interested in videogames.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DS is marketed primarily as a teaching toy, or one to help exercise the mind--a personal handheld gaming device on which to solve puzzles and brainteasers.</a:t>
            </a:r>
          </a:p>
          <a:p>
            <a:r>
              <a:rPr lang="en-US" b="1" dirty="0"/>
              <a:t>Nike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Focusing on innovation and performance, Nike was able to position itself well to target serious athletes.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brand today offers not just shoes but also the complete attire to be worn by athletes which in turn helps to enhance their performance.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Their tagline “Just Do It” and its models are here to promote serious fitness.</a:t>
            </a:r>
          </a:p>
          <a:p>
            <a:pPr marL="171450" indent="-171450">
              <a:buFont typeface="Arial" panose="020B0604020202020204" pitchFamily="34" charset="0"/>
              <a:buChar char="•"/>
            </a:pPr>
            <a:endParaRPr lang="en-US" b="1" dirty="0">
              <a:solidFill>
                <a:schemeClr val="tx1"/>
              </a:solidFill>
            </a:endParaRPr>
          </a:p>
          <a:p>
            <a:pPr marL="0" indent="0">
              <a:buFont typeface="Arial" panose="020B0604020202020204" pitchFamily="34" charset="0"/>
              <a:buNone/>
            </a:pPr>
            <a:r>
              <a:rPr lang="en-US" b="1" dirty="0">
                <a:solidFill>
                  <a:schemeClr val="tx1"/>
                </a:solidFill>
              </a:rPr>
              <a:t>Stealth Positioning</a:t>
            </a: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Starbucks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In 2015, Starbucks started what turned out to be a nationwide controversy regarding the design of their traditional Christmas cups.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design was thought by some to be very understated, too plain and even – not Christmassy enough!</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Pundits, consumers and critics made their voices heard and their opinions known about the lack of elaborate cup design.</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 later turned out that the controversy was fake: very few people actually hated the cup, but the stir caused Starbucks’ sales to soar. </a:t>
            </a:r>
          </a:p>
          <a:p>
            <a:pPr marL="0" indent="0">
              <a:buFont typeface="Arial" panose="020B0604020202020204" pitchFamily="34" charset="0"/>
              <a:buNone/>
            </a:pPr>
            <a:endParaRPr lang="en-US" b="0" dirty="0">
              <a:solidFill>
                <a:schemeClr val="tx1"/>
              </a:solidFill>
            </a:endParaRP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2 States – </a:t>
            </a:r>
            <a:r>
              <a:rPr lang="en-US" sz="1800" b="1" i="0" u="none" strike="noStrike" kern="1200" cap="none" dirty="0" err="1">
                <a:solidFill>
                  <a:schemeClr val="tx1"/>
                </a:solidFill>
                <a:latin typeface="Calibri"/>
                <a:ea typeface="Calibri"/>
                <a:cs typeface="Calibri"/>
                <a:sym typeface="Calibri"/>
              </a:rPr>
              <a:t>Sunsilk</a:t>
            </a:r>
            <a:endParaRPr lang="en-US" sz="1800" b="1" i="0" u="none" strike="noStrike" kern="1200" cap="none" dirty="0">
              <a:solidFill>
                <a:schemeClr val="tx1"/>
              </a:solidFill>
              <a:latin typeface="Calibri"/>
              <a:ea typeface="Calibri"/>
              <a:cs typeface="Calibri"/>
              <a:sym typeface="Calibri"/>
            </a:endParaRP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2 States is a Bollywood movie based on Chetan Bhagat’s novel. In the movie, a few glimpses of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are visible. The main protagonist gets a job as a brand manager in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and the brand’s logo is visible in a few scenes. It is a smart way of placement of brand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in the movie.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247830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effectLst/>
                <a:latin typeface="Calibri" panose="020F0502020204030204" pitchFamily="34" charset="0"/>
                <a:ea typeface="Calibri" panose="020F0502020204030204" pitchFamily="34" charset="0"/>
                <a:cs typeface="Times New Roman" panose="02020603050405020304" pitchFamily="18" charset="0"/>
              </a:rPr>
              <a:t>Let’s walk through a few examples.</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Reverse Positioning</a:t>
            </a:r>
          </a:p>
          <a:p>
            <a:r>
              <a:rPr lang="en-US" b="1" dirty="0">
                <a:solidFill>
                  <a:schemeClr val="tx1"/>
                </a:solidFill>
              </a:rPr>
              <a:t>Commerce Bank </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Most banks offer dozens of checking and savings accounts and compete by claiming to offer account holders the highest interest rates.</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Commerce Bank pays among the lowest rates in its market</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Between 1999 and 2004, Commerce Bank expanded from 120 to 319 branches, deposits quintupled from $5.6 billion to $27.7 billion, and loans tripled from $3 billion to $9.4 billion.</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After stripping away what customers expect—competitive interest rates and abundant choices—Commerce Bank reverse positioned itself as “the most convenient bank in America.”</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It’s open seven days a week, including evenings. You can get a debit card while you wait, and, when it rains, an escort with an umbrella will walk you to your car. The bank offers free coffee and newspapers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JetBlue</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JetBlue achieved its stellar is performance in part by following Southwest’s lead, offering cheap seats and a lean value proposition: no meals, no round-trip fares, and no first-class seating</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But then it supplemented its bare-bones offering with surprising indulgences like leather seats, high-end personal entertainment systems with satellite television, and extra legroom in the back two-thirds of the plane.</a:t>
            </a:r>
          </a:p>
          <a:p>
            <a:pPr marL="171450" indent="-171450">
              <a:buFont typeface="Arial" panose="020B0604020202020204" pitchFamily="34" charset="0"/>
              <a:buChar char="•"/>
            </a:pPr>
            <a:endParaRPr lang="en-US" sz="1200" b="0" i="0" u="none" strike="noStrike" kern="1200" cap="none" dirty="0">
              <a:solidFill>
                <a:schemeClr val="dk1"/>
              </a:solidFill>
              <a:effectLst/>
              <a:latin typeface="Calibri"/>
              <a:cs typeface="Calibri"/>
              <a:sym typeface="Calibri"/>
            </a:endParaRPr>
          </a:p>
          <a:p>
            <a:pPr marL="0" indent="0">
              <a:buFont typeface="Arial" panose="020B0604020202020204" pitchFamily="34" charset="0"/>
              <a:buNone/>
            </a:pPr>
            <a:r>
              <a:rPr lang="en-US" sz="1200" b="1" i="0" u="none" strike="noStrike" kern="1200" cap="none" dirty="0">
                <a:solidFill>
                  <a:schemeClr val="dk1"/>
                </a:solidFill>
                <a:effectLst/>
                <a:latin typeface="Calibri"/>
                <a:cs typeface="Calibri"/>
                <a:sym typeface="Calibri"/>
              </a:rPr>
              <a:t>Breakaway Positioning</a:t>
            </a:r>
          </a:p>
          <a:p>
            <a:r>
              <a:rPr lang="en-US" b="1" dirty="0">
                <a:solidFill>
                  <a:schemeClr val="tx1"/>
                </a:solidFill>
              </a:rPr>
              <a:t>Nintendo</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Rewrote the rules of the electronic gaming market, taking an activity long seen as solitary and sedentary and turning it into healthy, often communal play that inspires everything from learning to quality family time.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Through innovative new gaming consoles, the Wii and handheld DS, Nintendo has broadened its appeal to all ages, particularly targeting those who weren't previously interested in videogames.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DS is marketed primarily as a teaching toy, or one to help exercise the mind--a personal handheld gaming device on which to solve puzzles and brainteasers.</a:t>
            </a:r>
          </a:p>
          <a:p>
            <a:r>
              <a:rPr lang="en-US" b="1" dirty="0"/>
              <a:t>Nike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Focusing on innovation and performance, Nike was able to position itself well to target serious athletes.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brand today offers not just shoes but also the complete attire to be worn by athletes which in turn helps to enhance their performance.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Their tagline “Just Do It” and its models are here to promote serious fitness.</a:t>
            </a:r>
          </a:p>
          <a:p>
            <a:pPr marL="171450" indent="-171450">
              <a:buFont typeface="Arial" panose="020B0604020202020204" pitchFamily="34" charset="0"/>
              <a:buChar char="•"/>
            </a:pPr>
            <a:endParaRPr lang="en-US" b="1" dirty="0">
              <a:solidFill>
                <a:schemeClr val="tx1"/>
              </a:solidFill>
            </a:endParaRPr>
          </a:p>
          <a:p>
            <a:pPr marL="0" indent="0">
              <a:buFont typeface="Arial" panose="020B0604020202020204" pitchFamily="34" charset="0"/>
              <a:buNone/>
            </a:pPr>
            <a:r>
              <a:rPr lang="en-US" b="1" dirty="0">
                <a:solidFill>
                  <a:schemeClr val="tx1"/>
                </a:solidFill>
              </a:rPr>
              <a:t>Stealth Positioning</a:t>
            </a: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Starbucks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In 2015, Starbucks started what turned out to be a nationwide controversy regarding the design of their traditional Christmas cups.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design was thought by some to be very understated, too plain and even – not Christmassy enough!</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Pundits, consumers and critics made their voices heard and their opinions known about the lack of elaborate cup design.</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 later turned out that the controversy was fake: very few people actually hated the cup, but the stir caused Starbucks’ sales to soar. </a:t>
            </a:r>
          </a:p>
          <a:p>
            <a:pPr marL="0" indent="0">
              <a:buFont typeface="Arial" panose="020B0604020202020204" pitchFamily="34" charset="0"/>
              <a:buNone/>
            </a:pPr>
            <a:endParaRPr lang="en-US" b="0" dirty="0">
              <a:solidFill>
                <a:schemeClr val="tx1"/>
              </a:solidFill>
            </a:endParaRP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2 States – </a:t>
            </a:r>
            <a:r>
              <a:rPr lang="en-US" sz="1800" b="1" i="0" u="none" strike="noStrike" kern="1200" cap="none" dirty="0" err="1">
                <a:solidFill>
                  <a:schemeClr val="tx1"/>
                </a:solidFill>
                <a:latin typeface="Calibri"/>
                <a:ea typeface="Calibri"/>
                <a:cs typeface="Calibri"/>
                <a:sym typeface="Calibri"/>
              </a:rPr>
              <a:t>Sunsilk</a:t>
            </a:r>
            <a:endParaRPr lang="en-US" sz="1800" b="1" i="0" u="none" strike="noStrike" kern="1200" cap="none" dirty="0">
              <a:solidFill>
                <a:schemeClr val="tx1"/>
              </a:solidFill>
              <a:latin typeface="Calibri"/>
              <a:ea typeface="Calibri"/>
              <a:cs typeface="Calibri"/>
              <a:sym typeface="Calibri"/>
            </a:endParaRP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2 States is a Bollywood movie based on Chetan Bhagat’s novel. In the movie, a few glimpses of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are visible. The main protagonist gets a job as a brand manager in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and the brand’s logo is visible in a few scenes. It is a smart way of placement of brand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in the movie.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66217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dirty="0">
                <a:effectLst/>
                <a:latin typeface="Calibri" panose="020F0502020204030204" pitchFamily="34" charset="0"/>
                <a:ea typeface="Calibri" panose="020F0502020204030204" pitchFamily="34" charset="0"/>
                <a:cs typeface="Times New Roman" panose="02020603050405020304" pitchFamily="18" charset="0"/>
              </a:rPr>
              <a:t>Let’s walk through a few examples.</a:t>
            </a: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Reverse Positioning</a:t>
            </a:r>
          </a:p>
          <a:p>
            <a:r>
              <a:rPr lang="en-US" b="1" dirty="0">
                <a:solidFill>
                  <a:schemeClr val="tx1"/>
                </a:solidFill>
              </a:rPr>
              <a:t>Commerce Bank </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Most banks offer dozens of checking and savings accounts and compete by claiming to offer account holders the highest interest rates.</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Commerce Bank pays among the lowest rates in its market</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Between 1999 and 2004, Commerce Bank expanded from 120 to 319 branches, deposits quintupled from $5.6 billion to $27.7 billion, and loans tripled from $3 billion to $9.4 billion.</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After stripping away what customers expect—competitive interest rates and abundant choices—Commerce Bank reverse positioned itself as “the most convenient bank in America.”</a:t>
            </a:r>
          </a:p>
          <a:p>
            <a:pPr marL="171450" indent="-171450">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It’s open seven days a week, including evenings. You can get a debit card while you wait, and, when it rains, an escort with an umbrella will walk you to your car. The bank offers free coffee and newspapers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JetBlue</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JetBlue achieved its stellar is performance in part by following Southwest’s lead, offering cheap seats and a lean value proposition: no meals, no round-trip fares, and no first-class seating</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But then it supplemented its bare-bones offering with surprising indulgences like leather seats, high-end personal entertainment systems with satellite television, and extra legroom in the back two-thirds of the plane.</a:t>
            </a:r>
          </a:p>
          <a:p>
            <a:pPr marL="171450" indent="-171450">
              <a:buFont typeface="Arial" panose="020B0604020202020204" pitchFamily="34" charset="0"/>
              <a:buChar char="•"/>
            </a:pPr>
            <a:endParaRPr lang="en-US" sz="1200" b="0" i="0" u="none" strike="noStrike" kern="1200" cap="none" dirty="0">
              <a:solidFill>
                <a:schemeClr val="dk1"/>
              </a:solidFill>
              <a:effectLst/>
              <a:latin typeface="Calibri"/>
              <a:cs typeface="Calibri"/>
              <a:sym typeface="Calibri"/>
            </a:endParaRPr>
          </a:p>
          <a:p>
            <a:pPr marL="0" indent="0">
              <a:buFont typeface="Arial" panose="020B0604020202020204" pitchFamily="34" charset="0"/>
              <a:buNone/>
            </a:pPr>
            <a:r>
              <a:rPr lang="en-US" sz="1200" b="1" i="0" u="none" strike="noStrike" kern="1200" cap="none" dirty="0">
                <a:solidFill>
                  <a:schemeClr val="dk1"/>
                </a:solidFill>
                <a:effectLst/>
                <a:latin typeface="Calibri"/>
                <a:cs typeface="Calibri"/>
                <a:sym typeface="Calibri"/>
              </a:rPr>
              <a:t>Breakaway Positioning</a:t>
            </a:r>
          </a:p>
          <a:p>
            <a:r>
              <a:rPr lang="en-US" b="1" dirty="0">
                <a:solidFill>
                  <a:schemeClr val="tx1"/>
                </a:solidFill>
              </a:rPr>
              <a:t>Nintendo</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Rewrote the rules of the electronic gaming market, taking an activity long seen as solitary and sedentary and turning it into healthy, often communal play that inspires everything from learning to quality family time.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Through innovative new gaming consoles, the Wii and handheld DS, Nintendo has broadened its appeal to all ages, particularly targeting those who weren't previously interested in videogames.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DS is marketed primarily as a teaching toy, or one to help exercise the mind--a personal handheld gaming device on which to solve puzzles and brainteasers.</a:t>
            </a:r>
          </a:p>
          <a:p>
            <a:r>
              <a:rPr lang="en-US" b="1" dirty="0"/>
              <a:t>Nike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Focusing on innovation and performance, Nike was able to position itself well to target serious athletes.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brand today offers not just shoes but also the complete attire to be worn by athletes which in turn helps to enhance their performance.</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Their tagline “Just Do It” and its models are here to promote serious fitness.</a:t>
            </a:r>
          </a:p>
          <a:p>
            <a:pPr marL="171450" indent="-171450">
              <a:buFont typeface="Arial" panose="020B0604020202020204" pitchFamily="34" charset="0"/>
              <a:buChar char="•"/>
            </a:pPr>
            <a:endParaRPr lang="en-US" b="1" dirty="0">
              <a:solidFill>
                <a:schemeClr val="tx1"/>
              </a:solidFill>
            </a:endParaRPr>
          </a:p>
          <a:p>
            <a:pPr marL="0" indent="0">
              <a:buFont typeface="Arial" panose="020B0604020202020204" pitchFamily="34" charset="0"/>
              <a:buNone/>
            </a:pPr>
            <a:r>
              <a:rPr lang="en-US" b="1" dirty="0">
                <a:solidFill>
                  <a:schemeClr val="tx1"/>
                </a:solidFill>
              </a:rPr>
              <a:t>Stealth Positioning</a:t>
            </a: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Starbucks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In 2015, Starbucks started what turned out to be a nationwide controversy regarding the design of their traditional Christmas cups.</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The design was thought by some to be very understated, too plain and even – not Christmassy enough!</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Pundits, consumers and critics made their voices heard and their opinions known about the lack of elaborate cup design.</a:t>
            </a: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It later turned out that the controversy was fake: very few people actually hated the cup, but the stir caused Starbucks’ sales to soar. </a:t>
            </a:r>
          </a:p>
          <a:p>
            <a:pPr marL="0" indent="0">
              <a:buFont typeface="Arial" panose="020B0604020202020204" pitchFamily="34" charset="0"/>
              <a:buNone/>
            </a:pPr>
            <a:endParaRPr lang="en-US" b="0" dirty="0">
              <a:solidFill>
                <a:schemeClr val="tx1"/>
              </a:solidFill>
            </a:endParaRPr>
          </a:p>
          <a:p>
            <a:pPr marL="0" indent="0" algn="l" defTabSz="914400" rtl="0" eaLnBrk="1" latinLnBrk="0" hangingPunct="1">
              <a:buFont typeface="Arial" panose="020B0604020202020204" pitchFamily="34" charset="0"/>
              <a:buNone/>
            </a:pPr>
            <a:r>
              <a:rPr lang="en-US" sz="1800" b="1" i="0" u="none" strike="noStrike" kern="1200" cap="none" dirty="0">
                <a:solidFill>
                  <a:schemeClr val="tx1"/>
                </a:solidFill>
                <a:latin typeface="Calibri"/>
                <a:ea typeface="Calibri"/>
                <a:cs typeface="Calibri"/>
                <a:sym typeface="Calibri"/>
              </a:rPr>
              <a:t>2 States – </a:t>
            </a:r>
            <a:r>
              <a:rPr lang="en-US" sz="1800" b="1" i="0" u="none" strike="noStrike" kern="1200" cap="none" dirty="0" err="1">
                <a:solidFill>
                  <a:schemeClr val="tx1"/>
                </a:solidFill>
                <a:latin typeface="Calibri"/>
                <a:ea typeface="Calibri"/>
                <a:cs typeface="Calibri"/>
                <a:sym typeface="Calibri"/>
              </a:rPr>
              <a:t>Sunsilk</a:t>
            </a:r>
            <a:endParaRPr lang="en-US" sz="1800" b="1" i="0" u="none" strike="noStrike" kern="1200" cap="none" dirty="0">
              <a:solidFill>
                <a:schemeClr val="tx1"/>
              </a:solidFill>
              <a:latin typeface="Calibri"/>
              <a:ea typeface="Calibri"/>
              <a:cs typeface="Calibri"/>
              <a:sym typeface="Calibri"/>
            </a:endParaRPr>
          </a:p>
          <a:p>
            <a:pPr marL="171450" indent="-171450" algn="l" defTabSz="914400" rtl="0" eaLnBrk="1" latinLnBrk="0" hangingPunct="1">
              <a:buFont typeface="Arial" panose="020B0604020202020204" pitchFamily="34" charset="0"/>
              <a:buChar char="•"/>
            </a:pPr>
            <a:r>
              <a:rPr lang="en-US" sz="1200" b="0" i="0" u="none" strike="noStrike" kern="1200" cap="none" dirty="0">
                <a:solidFill>
                  <a:schemeClr val="tx1"/>
                </a:solidFill>
                <a:effectLst/>
                <a:latin typeface="Calibri"/>
                <a:ea typeface="Calibri"/>
                <a:cs typeface="Calibri"/>
                <a:sym typeface="Calibri"/>
              </a:rPr>
              <a:t>2 States is a Bollywood movie based on Chetan Bhagat’s novel. In the movie, a few glimpses of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are visible. The main protagonist gets a job as a brand manager in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and the brand’s logo is visible in a few scenes. It is a smart way of placement of brand </a:t>
            </a:r>
            <a:r>
              <a:rPr lang="en-US" sz="1200" b="0" i="0" u="none" strike="noStrike" kern="1200" cap="none" dirty="0" err="1">
                <a:solidFill>
                  <a:schemeClr val="tx1"/>
                </a:solidFill>
                <a:effectLst/>
                <a:latin typeface="Calibri"/>
                <a:ea typeface="Calibri"/>
                <a:cs typeface="Calibri"/>
                <a:sym typeface="Calibri"/>
              </a:rPr>
              <a:t>Sunsilk</a:t>
            </a:r>
            <a:r>
              <a:rPr lang="en-US" sz="1200" b="0" i="0" u="none" strike="noStrike" kern="1200" cap="none" dirty="0">
                <a:solidFill>
                  <a:schemeClr val="tx1"/>
                </a:solidFill>
                <a:effectLst/>
                <a:latin typeface="Calibri"/>
                <a:ea typeface="Calibri"/>
                <a:cs typeface="Calibri"/>
                <a:sym typeface="Calibri"/>
              </a:rPr>
              <a:t> in the movie.</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567049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As learned in the video by prof Siddharth, types of disruptive positioning include Reverse positioning, Breakaway positioning, and Stealth positioning.</a:t>
            </a:r>
          </a:p>
          <a:p>
            <a:r>
              <a:rPr lang="en-US" sz="1200" b="0" i="0" u="none" strike="noStrike" cap="none" dirty="0">
                <a:solidFill>
                  <a:schemeClr val="dk1"/>
                </a:solidFill>
                <a:effectLst/>
                <a:latin typeface="Calibri"/>
                <a:ea typeface="Calibri"/>
                <a:cs typeface="Calibri"/>
                <a:sym typeface="Calibri"/>
              </a:rPr>
              <a:t>For this assignment, think of a product category where you see a gap for disruptive positioning. It could be within the industry you work in or any other. </a:t>
            </a:r>
          </a:p>
          <a:p>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r>
              <a:rPr lang="en-US" sz="1200" b="0" i="0" u="none" strike="noStrike" cap="none" dirty="0">
                <a:solidFill>
                  <a:schemeClr val="dk1"/>
                </a:solidFill>
                <a:effectLst/>
                <a:latin typeface="Calibri"/>
                <a:ea typeface="Calibri"/>
                <a:cs typeface="Calibri"/>
                <a:sym typeface="Calibri"/>
              </a:rPr>
              <a:t>Describe the product category and then discuss what would one good position option be? what type of disruptive position does it follow?</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pPr>
              <a:buFont typeface="+mj-lt"/>
              <a:buAutoNum type="arabicPeriod"/>
            </a:pPr>
            <a:r>
              <a:rPr lang="en-US" sz="1200" b="0" i="0" u="none" strike="noStrike" cap="none" dirty="0">
                <a:solidFill>
                  <a:schemeClr val="dk1"/>
                </a:solidFill>
                <a:effectLst/>
                <a:latin typeface="Calibri"/>
                <a:ea typeface="Calibri"/>
                <a:cs typeface="Calibri"/>
                <a:sym typeface="Calibri"/>
              </a:rPr>
              <a:t>Also, talk a little bit about why the suggested position is a good idea? An important aspect to consider and to be noted is: How would the disruptive position you assumed address the current issues within that category.</a:t>
            </a:r>
          </a:p>
          <a:p>
            <a:pPr>
              <a:buFont typeface="+mj-lt"/>
              <a:buAutoNum type="arabicPeriod"/>
            </a:pP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Submission Instructions:</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Download this </a:t>
            </a:r>
            <a:r>
              <a:rPr lang="en-US" sz="1200" b="0" i="0" u="sng" strike="noStrike" cap="none" dirty="0">
                <a:solidFill>
                  <a:schemeClr val="dk1"/>
                </a:solidFill>
                <a:effectLst/>
                <a:latin typeface="Calibri"/>
                <a:ea typeface="Calibri"/>
                <a:cs typeface="Calibri"/>
                <a:sym typeface="Calibri"/>
                <a:hlinkClick r:id="rId3"/>
              </a:rPr>
              <a:t>assignment template</a:t>
            </a:r>
            <a:r>
              <a:rPr lang="en-US" sz="1200" b="0" i="0" u="none" strike="noStrike" cap="none" dirty="0">
                <a:solidFill>
                  <a:schemeClr val="dk1"/>
                </a:solidFill>
                <a:effectLst/>
                <a:latin typeface="Calibri"/>
                <a:ea typeface="Calibri"/>
                <a:cs typeface="Calibri"/>
                <a:sym typeface="Calibri"/>
                <a:hlinkClick r:id="rId4"/>
              </a:rPr>
              <a:t>  Download assignment </a:t>
            </a:r>
            <a:r>
              <a:rPr lang="en-US" sz="1200" b="0" i="0" u="none" strike="noStrike" cap="none" dirty="0" err="1">
                <a:solidFill>
                  <a:schemeClr val="dk1"/>
                </a:solidFill>
                <a:effectLst/>
                <a:latin typeface="Calibri"/>
                <a:ea typeface="Calibri"/>
                <a:cs typeface="Calibri"/>
                <a:sym typeface="Calibri"/>
                <a:hlinkClick r:id="rId4"/>
              </a:rPr>
              <a:t>template</a:t>
            </a:r>
            <a:r>
              <a:rPr lang="en-US" sz="1200" b="0" i="0" u="none" strike="noStrike" cap="none" dirty="0" err="1">
                <a:solidFill>
                  <a:schemeClr val="dk1"/>
                </a:solidFill>
                <a:effectLst/>
                <a:latin typeface="Calibri"/>
                <a:ea typeface="Calibri"/>
                <a:cs typeface="Calibri"/>
                <a:sym typeface="Calibri"/>
              </a:rPr>
              <a:t>to</a:t>
            </a:r>
            <a:r>
              <a:rPr lang="en-US" sz="1200" b="0" i="0" u="none" strike="noStrike" cap="none" dirty="0">
                <a:solidFill>
                  <a:schemeClr val="dk1"/>
                </a:solidFill>
                <a:effectLst/>
                <a:latin typeface="Calibri"/>
                <a:ea typeface="Calibri"/>
                <a:cs typeface="Calibri"/>
                <a:sym typeface="Calibri"/>
              </a:rPr>
              <a:t> record your responses</a:t>
            </a:r>
            <a:r>
              <a:rPr lang="en-US" sz="1200" b="1" i="0" u="none" strike="noStrike" cap="none" dirty="0">
                <a:solidFill>
                  <a:schemeClr val="dk1"/>
                </a:solidFill>
                <a:effectLst/>
                <a:latin typeface="Calibri"/>
                <a:ea typeface="Calibri"/>
                <a:cs typeface="Calibri"/>
                <a:sym typeface="Calibri"/>
              </a:rPr>
              <a:t>.</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Rename the file as </a:t>
            </a:r>
            <a:r>
              <a:rPr lang="en-US" sz="1200" b="1" i="0" u="none" strike="noStrike" cap="none" dirty="0">
                <a:solidFill>
                  <a:schemeClr val="dk1"/>
                </a:solidFill>
                <a:effectLst/>
                <a:latin typeface="Calibri"/>
                <a:ea typeface="Calibri"/>
                <a:cs typeface="Calibri"/>
                <a:sym typeface="Calibri"/>
              </a:rPr>
              <a:t>ISBPM_Assignment_4.2_&lt;</a:t>
            </a:r>
            <a:r>
              <a:rPr lang="en-US" sz="1200" b="1" i="0" u="none" strike="noStrike" cap="none" dirty="0" err="1">
                <a:solidFill>
                  <a:schemeClr val="dk1"/>
                </a:solidFill>
                <a:effectLst/>
                <a:latin typeface="Calibri"/>
                <a:ea typeface="Calibri"/>
                <a:cs typeface="Calibri"/>
                <a:sym typeface="Calibri"/>
              </a:rPr>
              <a:t>Your_Name</a:t>
            </a:r>
            <a:r>
              <a:rPr lang="en-US" sz="1200" b="1" i="0" u="none" strike="noStrike" cap="none" dirty="0">
                <a:solidFill>
                  <a:schemeClr val="dk1"/>
                </a:solidFill>
                <a:effectLst/>
                <a:latin typeface="Calibri"/>
                <a:ea typeface="Calibri"/>
                <a:cs typeface="Calibri"/>
                <a:sym typeface="Calibri"/>
              </a:rPr>
              <a:t>&gt;.docx</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After you complete your assignment, select the </a:t>
            </a:r>
            <a:r>
              <a:rPr lang="en-US" sz="1200" b="1" i="0" u="none" strike="noStrike" cap="none" dirty="0">
                <a:solidFill>
                  <a:schemeClr val="dk1"/>
                </a:solidFill>
                <a:effectLst/>
                <a:latin typeface="Calibri"/>
                <a:ea typeface="Calibri"/>
                <a:cs typeface="Calibri"/>
                <a:sym typeface="Calibri"/>
              </a:rPr>
              <a:t>Start Assignment</a:t>
            </a:r>
            <a:r>
              <a:rPr lang="en-US" sz="1200" b="0" i="0" u="none" strike="noStrike" cap="none" dirty="0">
                <a:solidFill>
                  <a:schemeClr val="dk1"/>
                </a:solidFill>
                <a:effectLst/>
                <a:latin typeface="Calibri"/>
                <a:ea typeface="Calibri"/>
                <a:cs typeface="Calibri"/>
                <a:sym typeface="Calibri"/>
              </a:rPr>
              <a:t> button at the top of this page. </a:t>
            </a:r>
          </a:p>
          <a:p>
            <a:r>
              <a:rPr lang="en-US" sz="1200" b="0" i="0" u="none" strike="noStrike" cap="none" dirty="0">
                <a:solidFill>
                  <a:schemeClr val="dk1"/>
                </a:solidFill>
                <a:effectLst/>
                <a:latin typeface="Calibri"/>
                <a:ea typeface="Calibri"/>
                <a:cs typeface="Calibri"/>
                <a:sym typeface="Calibri"/>
              </a:rPr>
              <a:t>Upload the file containing your responses. </a:t>
            </a:r>
          </a:p>
          <a:p>
            <a:r>
              <a:rPr lang="en-US" sz="1200" b="0" i="0" u="none" strike="noStrike" cap="none" dirty="0">
                <a:solidFill>
                  <a:schemeClr val="dk1"/>
                </a:solidFill>
                <a:effectLst/>
                <a:latin typeface="Calibri"/>
                <a:ea typeface="Calibri"/>
                <a:cs typeface="Calibri"/>
                <a:sym typeface="Calibri"/>
              </a:rPr>
              <a:t>Select the </a:t>
            </a:r>
            <a:r>
              <a:rPr lang="en-US" sz="1200" b="1" i="0" u="none" strike="noStrike" cap="none" dirty="0">
                <a:solidFill>
                  <a:schemeClr val="dk1"/>
                </a:solidFill>
                <a:effectLst/>
                <a:latin typeface="Calibri"/>
                <a:ea typeface="Calibri"/>
                <a:cs typeface="Calibri"/>
                <a:sym typeface="Calibri"/>
              </a:rPr>
              <a:t>Submit Assignment</a:t>
            </a:r>
            <a:r>
              <a:rPr lang="en-US" sz="1200" b="0" i="0" u="none" strike="noStrike" cap="none" dirty="0">
                <a:solidFill>
                  <a:schemeClr val="dk1"/>
                </a:solidFill>
                <a:effectLst/>
                <a:latin typeface="Calibri"/>
                <a:ea typeface="Calibri"/>
                <a:cs typeface="Calibri"/>
                <a:sym typeface="Calibri"/>
              </a:rPr>
              <a:t> button to submit your responses. </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Suggested time: </a:t>
            </a:r>
            <a:r>
              <a:rPr lang="en-US" sz="1200" b="0" i="0" u="none" strike="noStrike" cap="none" dirty="0">
                <a:solidFill>
                  <a:schemeClr val="dk1"/>
                </a:solidFill>
                <a:effectLst/>
                <a:latin typeface="Calibri"/>
                <a:ea typeface="Calibri"/>
                <a:cs typeface="Calibri"/>
                <a:sym typeface="Calibri"/>
              </a:rPr>
              <a:t>90 minutes</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4828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today’s session we will cover the following topics:</a:t>
            </a:r>
          </a:p>
          <a:p>
            <a:pPr marL="0" lvl="0" indent="0" algn="l" rtl="0">
              <a:spcBef>
                <a:spcPts val="0"/>
              </a:spcBef>
              <a:spcAft>
                <a:spcPts val="0"/>
              </a:spcAft>
              <a:buNone/>
            </a:pP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Module Review</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rPr>
              <a:t>Additional Resources</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err="1">
                <a:solidFill>
                  <a:srgbClr val="408191"/>
                </a:solidFill>
                <a:latin typeface="Arial"/>
                <a:ea typeface="Arial"/>
                <a:cs typeface="Arial"/>
                <a:sym typeface="Arial"/>
              </a:rPr>
              <a:t>Programme</a:t>
            </a:r>
            <a:r>
              <a:rPr lang="en-US" sz="1200" dirty="0">
                <a:solidFill>
                  <a:srgbClr val="408191"/>
                </a:solidFill>
                <a:latin typeface="Arial"/>
                <a:ea typeface="Arial"/>
                <a:cs typeface="Arial"/>
                <a:sym typeface="Arial"/>
              </a:rPr>
              <a:t> Schedule</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Next Week</a:t>
            </a:r>
            <a:endParaRPr lang="en-US" dirty="0"/>
          </a:p>
          <a:p>
            <a:pPr marL="285750" marR="0" lvl="0" indent="-285750" algn="l" rtl="0">
              <a:lnSpc>
                <a:spcPct val="150000"/>
              </a:lnSpc>
              <a:spcBef>
                <a:spcPts val="0"/>
              </a:spcBef>
              <a:spcAft>
                <a:spcPts val="0"/>
              </a:spcAft>
              <a:buClr>
                <a:srgbClr val="408191"/>
              </a:buClr>
              <a:buSzPts val="2800"/>
              <a:buFont typeface="Arial"/>
              <a:buChar char="•"/>
            </a:pPr>
            <a:r>
              <a:rPr lang="en-US" sz="1200" dirty="0">
                <a:solidFill>
                  <a:srgbClr val="408191"/>
                </a:solidFill>
                <a:latin typeface="Arial"/>
                <a:ea typeface="Arial"/>
                <a:cs typeface="Arial"/>
                <a:sym typeface="Arial"/>
              </a:rPr>
              <a:t>Q&amp;A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762220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document is looking for 3 things, each worth the same amount, 3 points each, for a total of 9 points.</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We’ll use each of these as the topics for discussion</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389301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indent="-4572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Product category and type of disruptive positioning</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Justification of why the suggested positioning is a good idea</a:t>
            </a:r>
            <a:br>
              <a:rPr lang="en-US" sz="1200" b="0" i="0" u="none" strike="noStrike" cap="none" dirty="0">
                <a:solidFill>
                  <a:schemeClr val="dk1"/>
                </a:solidFill>
                <a:latin typeface="Calibri"/>
                <a:ea typeface="Calibri"/>
                <a:cs typeface="Calibri"/>
                <a:sym typeface="Calibri"/>
              </a:rPr>
            </a:br>
            <a:endParaRPr lang="en-US" sz="1200" b="0" i="0" u="none" strike="noStrike" cap="none" dirty="0">
              <a:solidFill>
                <a:schemeClr val="dk1"/>
              </a:solidFill>
              <a:latin typeface="Calibri"/>
              <a:ea typeface="Calibri"/>
              <a:cs typeface="Calibri"/>
              <a:sym typeface="Calibri"/>
            </a:endParaRPr>
          </a:p>
          <a:p>
            <a:pPr marL="457200" indent="-457200">
              <a:buFont typeface="Arial" panose="020B0604020202020204" pitchFamily="34" charset="0"/>
              <a:buChar char="•"/>
            </a:pPr>
            <a:r>
              <a:rPr lang="en-US" sz="1200" b="0" i="0" u="none" strike="noStrike" cap="none" dirty="0">
                <a:solidFill>
                  <a:schemeClr val="dk1"/>
                </a:solidFill>
                <a:latin typeface="Calibri"/>
                <a:ea typeface="Calibri"/>
                <a:cs typeface="Calibri"/>
                <a:sym typeface="Calibri"/>
              </a:rPr>
              <a:t>How it would address the current issues with the category</a:t>
            </a:r>
          </a:p>
          <a:p>
            <a:pPr marL="0" indent="0">
              <a:buFont typeface="Arial" panose="020B0604020202020204" pitchFamily="34" charset="0"/>
              <a:buNone/>
            </a:pPr>
            <a:endParaRPr lang="en-US" sz="1200" b="0" i="0" u="none" strike="noStrike" cap="none" dirty="0">
              <a:solidFill>
                <a:schemeClr val="dk1"/>
              </a:solidFill>
              <a:latin typeface="Calibri"/>
              <a:ea typeface="Calibri"/>
              <a:cs typeface="Calibri"/>
              <a:sym typeface="Calibri"/>
            </a:endParaRPr>
          </a:p>
          <a:p>
            <a:pPr marL="0" indent="0">
              <a:buFont typeface="Arial" panose="020B0604020202020204" pitchFamily="34" charset="0"/>
              <a:buNone/>
            </a:pPr>
            <a:r>
              <a:rPr lang="en-US" sz="1200" b="1" i="0" u="none" strike="noStrike" cap="none" dirty="0">
                <a:solidFill>
                  <a:schemeClr val="dk1"/>
                </a:solidFill>
                <a:latin typeface="Calibri"/>
                <a:ea typeface="Calibri"/>
                <a:cs typeface="Calibri"/>
                <a:sym typeface="Calibri"/>
              </a:rPr>
              <a:t>Should I add an additional slide as an example????</a:t>
            </a:r>
          </a:p>
          <a:p>
            <a:pPr marL="0" indent="0">
              <a:buFont typeface="Arial" panose="020B0604020202020204" pitchFamily="34" charset="0"/>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304309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We are going to have a short interactive quiz. It is about Stealth positioning done via product placement. Type your answers in the Chat as we show each image. We’ll then reveal the movie and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braind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Wait about 30 seconds</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Top Gun is the Movie,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Rayban</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Sunglasses is the brand</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Wait about 30 seconds</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The Matrix is the Movie, Nokia is the brand</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Wait about 30 seconds</a:t>
            </a:r>
          </a:p>
          <a:p>
            <a:r>
              <a:rPr lang="en-US" sz="1200" b="1" dirty="0">
                <a:effectLst/>
                <a:latin typeface="Calibri" panose="020F0502020204030204" pitchFamily="34" charset="0"/>
                <a:ea typeface="Calibri" panose="020F0502020204030204" pitchFamily="34" charset="0"/>
                <a:cs typeface="Times New Roman" panose="02020603050405020304" pitchFamily="18" charset="0"/>
              </a:rPr>
              <a:t>CLICK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Yeh </a:t>
            </a:r>
            <a:r>
              <a:rPr lang="en-US" b="1" dirty="0" err="1"/>
              <a:t>Jawani</a:t>
            </a:r>
            <a:r>
              <a:rPr lang="en-US" b="1" dirty="0"/>
              <a:t> Hai </a:t>
            </a:r>
            <a:r>
              <a:rPr lang="en-US" b="1" dirty="0" err="1"/>
              <a:t>Deewani</a:t>
            </a:r>
            <a:r>
              <a:rPr lang="en-US" b="1" dirty="0"/>
              <a:t> is the Movie,  MakeMyTrip is the brand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CLICK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effectLst/>
                <a:latin typeface="Calibri" panose="020F0502020204030204" pitchFamily="34" charset="0"/>
                <a:ea typeface="Calibri" panose="020F0502020204030204" pitchFamily="34" charset="0"/>
                <a:cs typeface="Times New Roman" panose="02020603050405020304" pitchFamily="18" charset="0"/>
              </a:rPr>
              <a:t>Wait about 30 seconds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cap="none" dirty="0" err="1">
                <a:solidFill>
                  <a:srgbClr val="333333"/>
                </a:solidFill>
                <a:effectLst/>
                <a:latin typeface="Calibri"/>
                <a:ea typeface="Calibri"/>
                <a:cs typeface="Calibri"/>
                <a:sym typeface="Calibri"/>
              </a:rPr>
              <a:t>Zindagi</a:t>
            </a:r>
            <a:r>
              <a:rPr lang="en-US" sz="1100" b="1" i="0" u="none" strike="noStrike" cap="none" dirty="0">
                <a:solidFill>
                  <a:srgbClr val="333333"/>
                </a:solidFill>
                <a:effectLst/>
                <a:latin typeface="Calibri"/>
                <a:ea typeface="Calibri"/>
                <a:cs typeface="Calibri"/>
                <a:sym typeface="Calibri"/>
              </a:rPr>
              <a:t> Na </a:t>
            </a:r>
            <a:r>
              <a:rPr lang="en-US" sz="1100" b="1" i="0" u="none" strike="noStrike" cap="none" dirty="0" err="1">
                <a:solidFill>
                  <a:srgbClr val="333333"/>
                </a:solidFill>
                <a:effectLst/>
                <a:latin typeface="Calibri"/>
                <a:ea typeface="Calibri"/>
                <a:cs typeface="Calibri"/>
                <a:sym typeface="Calibri"/>
              </a:rPr>
              <a:t>Milegi</a:t>
            </a:r>
            <a:r>
              <a:rPr lang="en-US" sz="1100" b="1" i="0" u="none" strike="noStrike" cap="none" dirty="0">
                <a:solidFill>
                  <a:srgbClr val="333333"/>
                </a:solidFill>
                <a:effectLst/>
                <a:latin typeface="Calibri"/>
                <a:ea typeface="Calibri"/>
                <a:cs typeface="Calibri"/>
                <a:sym typeface="Calibri"/>
              </a:rPr>
              <a:t> </a:t>
            </a:r>
            <a:r>
              <a:rPr lang="en-US" sz="1100" b="1" i="0" u="none" strike="noStrike" cap="none" dirty="0" err="1">
                <a:solidFill>
                  <a:srgbClr val="333333"/>
                </a:solidFill>
                <a:effectLst/>
                <a:latin typeface="Calibri"/>
                <a:ea typeface="Calibri"/>
                <a:cs typeface="Calibri"/>
                <a:sym typeface="Calibri"/>
              </a:rPr>
              <a:t>Dobara</a:t>
            </a:r>
            <a:r>
              <a:rPr lang="en-US" sz="1100" b="1" i="0" u="none" strike="noStrike" cap="none" dirty="0">
                <a:solidFill>
                  <a:srgbClr val="333333"/>
                </a:solidFill>
                <a:effectLst/>
                <a:latin typeface="Calibri"/>
                <a:ea typeface="Calibri"/>
                <a:cs typeface="Calibri"/>
                <a:sym typeface="Calibri"/>
              </a:rPr>
              <a:t> is the movie, </a:t>
            </a:r>
            <a:r>
              <a:rPr lang="en-US" dirty="0"/>
              <a:t> Mountain Dew is the brand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dirty="0"/>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55913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What is the difference between Product market &amp; product category?</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We will use automobiles as the example:</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Automobiles is the product market</a:t>
            </a:r>
          </a:p>
          <a:p>
            <a:r>
              <a:rPr lang="en-US" sz="1200" b="0" i="0" u="none" strike="noStrike" cap="none" dirty="0">
                <a:solidFill>
                  <a:schemeClr val="dk1"/>
                </a:solidFill>
                <a:effectLst/>
                <a:latin typeface="Calibri"/>
                <a:cs typeface="Calibri"/>
                <a:sym typeface="Calibri"/>
              </a:rPr>
              <a:t>High-end luxury cars is a category</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Also, I see that some of you did some wireframes. That is great, now consider how you would test and whether you should have multiple versions to test.</a:t>
            </a:r>
            <a:endParaRPr lang="en-US" sz="1200"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160798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If you do a search on Customer Journey Map Template you will find many resources. Here are a couple that I like:</a:t>
            </a:r>
          </a:p>
          <a:p>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a:solidFill>
                  <a:schemeClr val="dk1"/>
                </a:solidFill>
                <a:effectLst/>
                <a:latin typeface="Calibri"/>
                <a:ea typeface="Calibri"/>
                <a:cs typeface="Calibri"/>
                <a:sym typeface="Calibri"/>
              </a:rPr>
              <a:t>CLICK</a:t>
            </a:r>
          </a:p>
          <a:p>
            <a:endParaRPr lang="en-US" sz="1200" b="0" i="0" u="none" strike="noStrike" cap="none" dirty="0">
              <a:solidFill>
                <a:schemeClr val="dk1"/>
              </a:solidFill>
              <a:effectLst/>
              <a:latin typeface="Calibri"/>
              <a:cs typeface="Calibri"/>
              <a:sym typeface="Calibri"/>
            </a:endParaRPr>
          </a:p>
          <a:p>
            <a:r>
              <a:rPr lang="en-US" sz="1200" b="0" i="0" u="none" strike="noStrike" cap="none" dirty="0" err="1">
                <a:solidFill>
                  <a:schemeClr val="dk1"/>
                </a:solidFill>
                <a:effectLst/>
                <a:latin typeface="Calibri"/>
                <a:cs typeface="Calibri"/>
                <a:sym typeface="Calibri"/>
              </a:rPr>
              <a:t>Hibspot</a:t>
            </a:r>
            <a:r>
              <a:rPr lang="en-US" sz="1200" b="0" i="0" u="none" strike="noStrike" cap="none" dirty="0">
                <a:solidFill>
                  <a:schemeClr val="dk1"/>
                </a:solidFill>
                <a:effectLst/>
                <a:latin typeface="Calibri"/>
                <a:cs typeface="Calibri"/>
                <a:sym typeface="Calibri"/>
              </a:rPr>
              <a:t> has a lot of great free tools. They have a number of customer journey templates.</a:t>
            </a:r>
          </a:p>
          <a:p>
            <a:endParaRPr lang="en-US" sz="1200" b="0" i="0" u="none" strike="noStrike" cap="none" dirty="0">
              <a:solidFill>
                <a:schemeClr val="dk1"/>
              </a:solidFill>
              <a:effectLst/>
              <a:latin typeface="Calibri"/>
              <a:cs typeface="Calibri"/>
              <a:sym typeface="Calibri"/>
            </a:endParaRPr>
          </a:p>
          <a:p>
            <a:r>
              <a:rPr lang="en-US" sz="1200" dirty="0">
                <a:latin typeface="Lato Extended"/>
              </a:rPr>
              <a:t>https://</a:t>
            </a:r>
            <a:r>
              <a:rPr lang="en-US" sz="1200" dirty="0" err="1">
                <a:latin typeface="Lato Extended"/>
              </a:rPr>
              <a:t>blog.hubspot.com</a:t>
            </a:r>
            <a:r>
              <a:rPr lang="en-US" sz="1200" dirty="0">
                <a:latin typeface="Lato Extended"/>
              </a:rPr>
              <a:t>/service/customer-journey-map</a:t>
            </a:r>
          </a:p>
          <a:p>
            <a:endParaRPr lang="en-US" sz="1200" dirty="0">
              <a:latin typeface="Lato Extended"/>
            </a:endParaRPr>
          </a:p>
          <a:p>
            <a:r>
              <a:rPr lang="en-US" sz="1200" b="1" dirty="0">
                <a:latin typeface="Lato Extended"/>
              </a:rPr>
              <a:t>CLICK</a:t>
            </a:r>
          </a:p>
          <a:p>
            <a:endParaRPr lang="en-US" sz="1200" dirty="0">
              <a:latin typeface="Lato Extended"/>
            </a:endParaRPr>
          </a:p>
          <a:p>
            <a:r>
              <a:rPr lang="en-US" sz="1200" dirty="0">
                <a:latin typeface="Lato Extended"/>
              </a:rPr>
              <a:t>One I particularly like comes from the Columbia Road website. The reason I like this one is that it goes beyond the sales step to add a bit more, including Loyalty and Advocacy.</a:t>
            </a:r>
          </a:p>
          <a:p>
            <a:endParaRPr lang="en-US" sz="1200" dirty="0">
              <a:latin typeface="Lato Extended"/>
            </a:endParaRPr>
          </a:p>
          <a:p>
            <a:r>
              <a:rPr lang="en-US" sz="1200" dirty="0">
                <a:latin typeface="Lato Extended"/>
              </a:rPr>
              <a:t>https://</a:t>
            </a:r>
            <a:r>
              <a:rPr lang="en-US" sz="1200" dirty="0" err="1">
                <a:latin typeface="Lato Extended"/>
              </a:rPr>
              <a:t>www.columbiaroad.com</a:t>
            </a:r>
            <a:r>
              <a:rPr lang="en-US" sz="1200" dirty="0">
                <a:latin typeface="Lato Extended"/>
              </a:rPr>
              <a:t>/blog/why-and-how-to-create-a-customer-journey-map-download-free-template</a:t>
            </a:r>
          </a:p>
          <a:p>
            <a:endParaRPr lang="en-US" sz="1200" dirty="0">
              <a:latin typeface="Lato Extended"/>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978601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week here are a couple of additional resources:</a:t>
            </a:r>
          </a:p>
          <a:p>
            <a:pPr marL="0" lvl="0" indent="0" algn="l" rtl="0">
              <a:lnSpc>
                <a:spcPct val="100000"/>
              </a:lnSpc>
              <a:spcBef>
                <a:spcPts val="0"/>
              </a:spcBef>
              <a:spcAft>
                <a:spcPts val="0"/>
              </a:spcAft>
              <a:buSzPts val="1400"/>
              <a:buNone/>
            </a:pPr>
            <a:endParaRPr lang="en-US" sz="1200" b="0" i="0" u="none" strike="noStrike" kern="1200" cap="none" dirty="0">
              <a:solidFill>
                <a:schemeClr val="tx1"/>
              </a:solidFill>
              <a:latin typeface="Times New Roman" charset="0"/>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kern="1200" cap="none" dirty="0">
                <a:solidFill>
                  <a:schemeClr val="tx1"/>
                </a:solidFill>
                <a:latin typeface="Times New Roman" charset="0"/>
                <a:ea typeface="Calibri"/>
                <a:cs typeface="Calibri"/>
                <a:sym typeface="Calibri"/>
              </a:rPr>
              <a:t>First, a book Subtract by Leidy Klotz -  </a:t>
            </a:r>
            <a:r>
              <a:rPr lang="en-US" sz="1200" b="0" i="1" u="none" strike="noStrike" kern="1200" cap="none" dirty="0">
                <a:solidFill>
                  <a:schemeClr val="tx1"/>
                </a:solidFill>
                <a:effectLst/>
                <a:latin typeface="Times New Roman" charset="0"/>
                <a:ea typeface="Calibri"/>
                <a:cs typeface="Calibri"/>
                <a:sym typeface="Calibri"/>
              </a:rPr>
              <a:t>Subtract: </a:t>
            </a:r>
            <a:r>
              <a:rPr lang="en-US" sz="1200" b="0" i="0" u="none" strike="noStrike" kern="1200" cap="none" dirty="0">
                <a:solidFill>
                  <a:schemeClr val="tx1"/>
                </a:solidFill>
                <a:effectLst/>
                <a:latin typeface="Times New Roman" charset="0"/>
                <a:ea typeface="Calibri"/>
                <a:cs typeface="Calibri"/>
                <a:sym typeface="Calibri"/>
              </a:rPr>
              <a:t>explores </a:t>
            </a:r>
            <a:r>
              <a:rPr lang="en-US" sz="1200" b="0" i="1" u="none" strike="noStrike" kern="1200" cap="none" dirty="0">
                <a:solidFill>
                  <a:schemeClr val="tx1"/>
                </a:solidFill>
                <a:effectLst/>
                <a:latin typeface="Times New Roman" charset="0"/>
                <a:ea typeface="Calibri"/>
                <a:cs typeface="Calibri"/>
                <a:sym typeface="Calibri"/>
              </a:rPr>
              <a:t>the other</a:t>
            </a:r>
            <a:r>
              <a:rPr lang="en-US" sz="1200" b="0" i="0" u="none" strike="noStrike" kern="1200" cap="none" dirty="0">
                <a:solidFill>
                  <a:schemeClr val="tx1"/>
                </a:solidFill>
                <a:effectLst/>
                <a:latin typeface="Times New Roman" charset="0"/>
                <a:ea typeface="Calibri"/>
                <a:cs typeface="Calibri"/>
                <a:sym typeface="Calibri"/>
              </a:rPr>
              <a:t> approach to problem-solving: proving why we overlook subtraction, and how we can access its untapped potential. This can help you with Reverse Positioning.</a:t>
            </a:r>
          </a:p>
          <a:p>
            <a:pPr marL="0" lvl="0" indent="0" algn="l" rtl="0">
              <a:lnSpc>
                <a:spcPct val="100000"/>
              </a:lnSpc>
              <a:spcBef>
                <a:spcPts val="0"/>
              </a:spcBef>
              <a:spcAft>
                <a:spcPts val="0"/>
              </a:spcAft>
              <a:buSzPts val="1400"/>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SzPts val="1400"/>
              <a:buNone/>
            </a:pPr>
            <a:r>
              <a:rPr lang="en-US" sz="1200" b="0" i="0" u="none" strike="noStrike" kern="1200" cap="none" dirty="0">
                <a:solidFill>
                  <a:schemeClr val="tx1"/>
                </a:solidFill>
                <a:effectLst/>
                <a:latin typeface="Times New Roman" charset="0"/>
                <a:ea typeface="Calibri"/>
                <a:cs typeface="Calibri"/>
                <a:sym typeface="Calibri"/>
              </a:rPr>
              <a:t>Note that over the years Apple has often lead the way in reverse positioning in the computer industry. When they released the iMac it took out the floppy disk drive and added in a CD/DVD drive and a network connection. They also eliminated the standard connector for things like the keyboard and mouse and replaced it with USB. Looking back on it now it makes a lot of sense, though at the time it was viewed by many as a huge mistake.</a:t>
            </a:r>
          </a:p>
          <a:p>
            <a:pPr marL="0" lvl="0" indent="0" algn="l" rtl="0">
              <a:lnSpc>
                <a:spcPct val="100000"/>
              </a:lnSpc>
              <a:spcBef>
                <a:spcPts val="0"/>
              </a:spcBef>
              <a:spcAft>
                <a:spcPts val="0"/>
              </a:spcAft>
              <a:buSzPts val="1400"/>
              <a:buNone/>
            </a:pPr>
            <a:endParaRPr lang="en-US" sz="1200" b="0" i="0" u="none" strike="noStrike" kern="1200" cap="none" dirty="0">
              <a:solidFill>
                <a:schemeClr val="tx1"/>
              </a:solidFill>
              <a:effectLst/>
              <a:latin typeface="Times New Roman" charset="0"/>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https://</a:t>
            </a:r>
            <a:r>
              <a:rPr lang="en-US" b="0" dirty="0" err="1"/>
              <a:t>amzn.to</a:t>
            </a:r>
            <a:r>
              <a:rPr lang="en-US" b="0" dirty="0"/>
              <a:t>/3APbsoo</a:t>
            </a:r>
            <a:endParaRPr lang="en-IN" sz="1200" b="0" i="0" u="none" strike="noStrike" kern="1200" cap="none" dirty="0">
              <a:solidFill>
                <a:schemeClr val="tx1"/>
              </a:solidFill>
              <a:latin typeface="Times New Roman" charset="0"/>
              <a:ea typeface="Calibri"/>
              <a:cs typeface="Calibri"/>
              <a:sym typeface="Calibri"/>
            </a:endParaRPr>
          </a:p>
          <a:p>
            <a:pPr marL="0" lvl="0" indent="0" algn="l" rtl="0">
              <a:lnSpc>
                <a:spcPct val="100000"/>
              </a:lnSpc>
              <a:spcBef>
                <a:spcPts val="0"/>
              </a:spcBef>
              <a:spcAft>
                <a:spcPts val="0"/>
              </a:spcAft>
              <a:buSzPts val="1400"/>
              <a:buNone/>
            </a:pPr>
            <a:endParaRPr lang="en-US" sz="1200" b="0" i="0" u="none" strike="noStrike" kern="1200" cap="none" dirty="0">
              <a:solidFill>
                <a:schemeClr val="tx1"/>
              </a:solidFill>
              <a:effectLst/>
              <a:latin typeface="Times New Roman" charset="0"/>
              <a:ea typeface="Calibri"/>
              <a:cs typeface="Calibri"/>
              <a:sym typeface="Calibri"/>
            </a:endParaRPr>
          </a:p>
          <a:p>
            <a:pPr marL="0" lvl="0" indent="0" algn="l" rtl="0">
              <a:lnSpc>
                <a:spcPct val="100000"/>
              </a:lnSpc>
              <a:spcBef>
                <a:spcPts val="0"/>
              </a:spcBef>
              <a:spcAft>
                <a:spcPts val="0"/>
              </a:spcAft>
              <a:buSzPts val="1400"/>
              <a:buNone/>
            </a:pPr>
            <a:r>
              <a:rPr lang="en-US" b="0" dirty="0"/>
              <a:t>And the Harvard Business School Working Knowledge website has a nice short article on Stealth Positioning</a:t>
            </a:r>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hbswk.hbs.edu</a:t>
            </a:r>
            <a:r>
              <a:rPr lang="en-US" b="0" dirty="0"/>
              <a:t>/item/rescuing-products-with-stealth-positioning</a:t>
            </a:r>
          </a:p>
          <a:p>
            <a:pPr marL="0" lvl="0" indent="0" algn="l" rtl="0">
              <a:lnSpc>
                <a:spcPct val="100000"/>
              </a:lnSpc>
              <a:spcBef>
                <a:spcPts val="0"/>
              </a:spcBef>
              <a:spcAft>
                <a:spcPts val="0"/>
              </a:spcAft>
              <a:buSzPts val="1400"/>
              <a:buNone/>
            </a:pPr>
            <a:endParaRPr lang="en-US" b="0"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71483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Positioning is a critical skill.</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dirty="0"/>
              <a:t>Here is a great book on Positioning by Al </a:t>
            </a:r>
            <a:r>
              <a:rPr lang="en-US" dirty="0" err="1"/>
              <a:t>Ries</a:t>
            </a:r>
            <a:r>
              <a:rPr lang="en-US" dirty="0"/>
              <a:t> and Jack Trout: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a:t>
            </a:r>
            <a:r>
              <a:rPr lang="en-US" dirty="0" err="1"/>
              <a:t>amzn.to</a:t>
            </a:r>
            <a:r>
              <a:rPr lang="en-US" dirty="0"/>
              <a:t>/34KFzSS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Another great book is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0" dirty="0"/>
              <a:t>Competing against Luck by Clayton Christensen – In the book professor Christensen contends that </a:t>
            </a:r>
            <a:r>
              <a:rPr lang="en-US" sz="1200" b="0" i="0" u="none" strike="noStrike" cap="none" dirty="0">
                <a:solidFill>
                  <a:schemeClr val="dk1"/>
                </a:solidFill>
                <a:effectLst/>
                <a:latin typeface="Calibri"/>
                <a:cs typeface="Calibri"/>
                <a:sym typeface="Calibri"/>
              </a:rPr>
              <a:t>c</a:t>
            </a:r>
            <a:r>
              <a:rPr lang="en-US" sz="1200" b="0" i="0" u="none" strike="noStrike" cap="none" dirty="0">
                <a:solidFill>
                  <a:schemeClr val="dk1"/>
                </a:solidFill>
                <a:effectLst/>
                <a:latin typeface="Calibri"/>
                <a:ea typeface="Calibri"/>
                <a:cs typeface="Calibri"/>
                <a:sym typeface="Calibri"/>
              </a:rPr>
              <a:t>ustomers don't buy products or services; they "hire" them to do a job. Understanding customers does not drive innovation success, Understanding customer jobs does.</a:t>
            </a: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endParaRPr lang="en-US" b="0" dirty="0"/>
          </a:p>
          <a:p>
            <a:pPr marL="0" lvl="0" indent="0" algn="l" rtl="0">
              <a:lnSpc>
                <a:spcPct val="100000"/>
              </a:lnSpc>
              <a:spcBef>
                <a:spcPts val="0"/>
              </a:spcBef>
              <a:spcAft>
                <a:spcPts val="0"/>
              </a:spcAft>
              <a:buSzPts val="1400"/>
              <a:buNone/>
            </a:pPr>
            <a:r>
              <a:rPr lang="en-US" b="0" dirty="0"/>
              <a:t>https://</a:t>
            </a:r>
            <a:r>
              <a:rPr lang="en-US" b="0" dirty="0" err="1"/>
              <a:t>amzn.to</a:t>
            </a:r>
            <a:r>
              <a:rPr lang="en-US" b="0" dirty="0"/>
              <a:t>/3tig0CR</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776686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dirty="0"/>
              <a:t>While the Harvard Business Review is a paid subscription service they make a number of articles available for free.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While a little old there is a very good article on Mapping Your Competitive Position.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a:t>
            </a:r>
            <a:r>
              <a:rPr lang="en-US" dirty="0" err="1"/>
              <a:t>hbr.org</a:t>
            </a:r>
            <a:r>
              <a:rPr lang="en-US" dirty="0"/>
              <a:t>/2007/11/mapping-your-competitive-position</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Blogs are often a great resource. Here is an article from </a:t>
            </a:r>
            <a:r>
              <a:rPr lang="en-US" sz="1200" b="0" i="0" u="none" strike="noStrike" cap="none" dirty="0" err="1">
                <a:solidFill>
                  <a:schemeClr val="dk1"/>
                </a:solidFill>
                <a:effectLst/>
                <a:latin typeface="Calibri"/>
                <a:ea typeface="Calibri"/>
                <a:cs typeface="Calibri"/>
                <a:sym typeface="Calibri"/>
              </a:rPr>
              <a:t>Nulab</a:t>
            </a:r>
            <a:r>
              <a:rPr lang="en-US" sz="1200" b="1"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Here is a recent article by Georgina Guthrie, </a:t>
            </a:r>
            <a:r>
              <a:rPr lang="en-US" sz="1200" b="1" i="0" u="none" strike="noStrike" cap="none" dirty="0">
                <a:solidFill>
                  <a:schemeClr val="dk1"/>
                </a:solidFill>
                <a:effectLst/>
                <a:latin typeface="Calibri"/>
                <a:ea typeface="Calibri"/>
                <a:cs typeface="Calibri"/>
                <a:sym typeface="Calibri"/>
              </a:rPr>
              <a:t>How to get started with a competitive positioning strategy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0" dirty="0"/>
              <a:t>https://</a:t>
            </a:r>
            <a:r>
              <a:rPr lang="en-US" b="0" dirty="0" err="1"/>
              <a:t>nulab.com</a:t>
            </a:r>
            <a:r>
              <a:rPr lang="en-US" b="0" dirty="0"/>
              <a:t>/blog/startups/how-to-get-started-with-a-competitive-positioning-strategy/</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821412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dirty="0" err="1"/>
              <a:t>Hubspot</a:t>
            </a:r>
            <a:r>
              <a:rPr lang="en-US" dirty="0"/>
              <a:t> has a number of available free resources as an enticement to use their service. There blog is quite good.</a:t>
            </a:r>
          </a:p>
          <a:p>
            <a:pPr marL="0" lvl="0" indent="0" algn="l" rtl="0">
              <a:lnSpc>
                <a:spcPct val="100000"/>
              </a:lnSpc>
              <a:spcBef>
                <a:spcPts val="0"/>
              </a:spcBef>
              <a:spcAft>
                <a:spcPts val="0"/>
              </a:spcAft>
              <a:buSzPts val="1400"/>
              <a:buNone/>
            </a:pPr>
            <a:endParaRPr lang="en-US" dirty="0"/>
          </a:p>
          <a:p>
            <a:pPr fontAlgn="base"/>
            <a:r>
              <a:rPr lang="en-US" dirty="0"/>
              <a:t>There is a very good article titled </a:t>
            </a:r>
            <a:r>
              <a:rPr lang="en-US" sz="1200" b="0" i="0" u="none" strike="noStrike" cap="none" dirty="0">
                <a:solidFill>
                  <a:schemeClr val="dk1"/>
                </a:solidFill>
                <a:effectLst/>
                <a:latin typeface="Calibri"/>
                <a:ea typeface="Calibri"/>
                <a:cs typeface="Calibri"/>
                <a:sym typeface="Calibri"/>
              </a:rPr>
              <a:t>A Complete Guide to Successful Brand Positioning</a:t>
            </a:r>
          </a:p>
          <a:p>
            <a:pPr fontAlgn="base"/>
            <a:endParaRPr lang="en-US" dirty="0"/>
          </a:p>
          <a:p>
            <a:pPr marL="0" lvl="0" indent="0" algn="l" rtl="0">
              <a:lnSpc>
                <a:spcPct val="100000"/>
              </a:lnSpc>
              <a:spcBef>
                <a:spcPts val="0"/>
              </a:spcBef>
              <a:spcAft>
                <a:spcPts val="0"/>
              </a:spcAft>
              <a:buSzPts val="1400"/>
              <a:buNone/>
            </a:pPr>
            <a:r>
              <a:rPr lang="en-US" dirty="0"/>
              <a:t>https://</a:t>
            </a:r>
            <a:r>
              <a:rPr lang="en-US" dirty="0" err="1"/>
              <a:t>blog.hubspot.com</a:t>
            </a:r>
            <a:r>
              <a:rPr lang="en-US" dirty="0"/>
              <a:t>/sales/brand-positioning-strategy</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article allows you to download a number of brand templates.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b="1" dirty="0"/>
              <a:t>CLICK</a:t>
            </a:r>
          </a:p>
          <a:p>
            <a:pPr marL="0" lvl="0" indent="0" algn="l" rtl="0">
              <a:lnSpc>
                <a:spcPct val="100000"/>
              </a:lnSpc>
              <a:spcBef>
                <a:spcPts val="0"/>
              </a:spcBef>
              <a:spcAft>
                <a:spcPts val="0"/>
              </a:spcAft>
              <a:buSzPts val="14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And another community blog, Business 2 Community has a good article on positioning titled </a:t>
            </a:r>
            <a:r>
              <a:rPr lang="en-US" sz="1200" b="1" i="0" u="none" strike="noStrike" cap="none" dirty="0">
                <a:solidFill>
                  <a:schemeClr val="dk1"/>
                </a:solidFill>
                <a:effectLst/>
                <a:latin typeface="Calibri"/>
                <a:ea typeface="Calibri"/>
                <a:cs typeface="Calibri"/>
                <a:sym typeface="Calibri"/>
              </a:rPr>
              <a:t>Positioning: 5 Strategies to Stand Out From Your Competitors by Daniel Hopper</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https://www.business2community.com/strategy/positioning-5-strategies-to-stand-out-from-your-competitors-02333056</a:t>
            </a:r>
          </a:p>
          <a:p>
            <a:pPr marL="0" lvl="0" indent="0" algn="l" rtl="0">
              <a:lnSpc>
                <a:spcPct val="100000"/>
              </a:lnSpc>
              <a:spcBef>
                <a:spcPts val="0"/>
              </a:spcBef>
              <a:spcAft>
                <a:spcPts val="0"/>
              </a:spcAft>
              <a:buSzPts val="1400"/>
              <a:buNone/>
            </a:pPr>
            <a:endParaRPr lang="en-US"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133716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 it we will cover:</a:t>
            </a:r>
          </a:p>
          <a:p>
            <a:pPr marL="0" lvl="0" indent="0" algn="l" rtl="0">
              <a:spcBef>
                <a:spcPts val="0"/>
              </a:spcBef>
              <a:spcAft>
                <a:spcPts val="0"/>
              </a:spcAft>
              <a:buNone/>
            </a:pPr>
            <a:r>
              <a:rPr lang="en-US" b="1" dirty="0"/>
              <a:t>CLICK</a:t>
            </a:r>
          </a:p>
          <a:p>
            <a:r>
              <a:rPr lang="en-US" sz="1200" b="1" i="0" u="none" strike="noStrike" cap="none" dirty="0">
                <a:solidFill>
                  <a:schemeClr val="dk1"/>
                </a:solidFill>
                <a:effectLst/>
                <a:latin typeface="Calibri"/>
                <a:ea typeface="Calibri"/>
                <a:cs typeface="Calibri"/>
                <a:sym typeface="Calibri"/>
              </a:rPr>
              <a:t> Course/Program learning outcomes addressed this week:</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Evaluate product road-mapping and prototyping decisions using various product management techniques &amp; practices.</a:t>
            </a:r>
          </a:p>
          <a:p>
            <a:r>
              <a:rPr lang="en-US" sz="1200" b="0" i="0" u="none" strike="noStrike" cap="none" dirty="0">
                <a:solidFill>
                  <a:schemeClr val="dk1"/>
                </a:solidFill>
                <a:effectLst/>
                <a:latin typeface="Calibri"/>
                <a:ea typeface="Calibri"/>
                <a:cs typeface="Calibri"/>
                <a:sym typeface="Calibri"/>
              </a:rPr>
              <a:t>Outline a plan to create a competitive scalable product using key product development strategies &amp; frameworks.</a:t>
            </a:r>
          </a:p>
          <a:p>
            <a:r>
              <a:rPr lang="en-US" sz="1200" b="1" i="0" u="none" strike="noStrike" cap="none" dirty="0">
                <a:solidFill>
                  <a:schemeClr val="dk1"/>
                </a:solidFill>
                <a:effectLst/>
                <a:latin typeface="Calibri"/>
                <a:ea typeface="Calibri"/>
                <a:cs typeface="Calibri"/>
                <a:sym typeface="Calibri"/>
              </a:rPr>
              <a:t> By the end of this week, you will be able to:</a:t>
            </a:r>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Distinguish products, the commonly considered types of new products and the factors impacting their success and failure.</a:t>
            </a:r>
          </a:p>
          <a:p>
            <a:r>
              <a:rPr lang="en-US" sz="1200" b="0" i="0" u="none" strike="noStrike" cap="none" dirty="0">
                <a:solidFill>
                  <a:schemeClr val="dk1"/>
                </a:solidFill>
                <a:effectLst/>
                <a:latin typeface="Calibri"/>
                <a:ea typeface="Calibri"/>
                <a:cs typeface="Calibri"/>
                <a:sym typeface="Calibri"/>
              </a:rPr>
              <a:t>Discuss the implications of the context of a new product development process or NPD process on its applications.</a:t>
            </a:r>
          </a:p>
          <a:p>
            <a:r>
              <a:rPr lang="en-US" sz="1200" b="0" i="0" u="none" strike="noStrike" cap="none" dirty="0">
                <a:solidFill>
                  <a:schemeClr val="dk1"/>
                </a:solidFill>
                <a:effectLst/>
                <a:latin typeface="Calibri"/>
                <a:ea typeface="Calibri"/>
                <a:cs typeface="Calibri"/>
                <a:sym typeface="Calibri"/>
              </a:rPr>
              <a:t>Understand how to make decisions about how fast or slow the NPD process should be in any given context.</a:t>
            </a:r>
          </a:p>
          <a:p>
            <a:r>
              <a:rPr lang="en-US" sz="1200" b="0" i="0" u="none" strike="noStrike" cap="none" dirty="0">
                <a:solidFill>
                  <a:schemeClr val="dk1"/>
                </a:solidFill>
                <a:effectLst/>
                <a:latin typeface="Calibri"/>
                <a:ea typeface="Calibri"/>
                <a:cs typeface="Calibri"/>
                <a:sym typeface="Calibri"/>
              </a:rPr>
              <a:t>Explain how during the NPD process, a company uses marketing research to obtain information from potential consumers to improve a product concept.</a:t>
            </a:r>
          </a:p>
          <a:p>
            <a:r>
              <a:rPr lang="en-US" sz="1200" b="0" i="0" u="none" strike="noStrike" cap="none" dirty="0">
                <a:solidFill>
                  <a:schemeClr val="dk1"/>
                </a:solidFill>
                <a:effectLst/>
                <a:latin typeface="Calibri"/>
                <a:ea typeface="Calibri"/>
                <a:cs typeface="Calibri"/>
                <a:sym typeface="Calibri"/>
              </a:rPr>
              <a:t>Understand what information is needed from potential consumers and the means to get the same, and when you can go to market with a minimum viable product or MVP, given the context of your NPD process.</a:t>
            </a:r>
          </a:p>
          <a:p>
            <a:r>
              <a:rPr lang="en-US" sz="1200" b="0" i="0" u="none" strike="noStrike" cap="none" dirty="0">
                <a:solidFill>
                  <a:schemeClr val="dk1"/>
                </a:solidFill>
                <a:effectLst/>
                <a:latin typeface="Calibri"/>
                <a:ea typeface="Calibri"/>
                <a:cs typeface="Calibri"/>
                <a:sym typeface="Calibri"/>
              </a:rPr>
              <a:t>Define causality, reasons for conducting experiments and issues of validity in your experiments.</a:t>
            </a:r>
          </a:p>
          <a:p>
            <a:r>
              <a:rPr lang="en-US" sz="1200" b="0" i="0" u="none" strike="noStrike" cap="none" dirty="0">
                <a:solidFill>
                  <a:schemeClr val="dk1"/>
                </a:solidFill>
                <a:effectLst/>
                <a:latin typeface="Calibri"/>
                <a:ea typeface="Calibri"/>
                <a:cs typeface="Calibri"/>
                <a:sym typeface="Calibri"/>
              </a:rPr>
              <a:t>Describe A/B and A/A testing and growth hacking.</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76384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While I covered this last week, I will continue to cover how to get help for a few more modules.</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One of the best resources are your classmates. A great way to learn from them is to engage on the weekly discussion topic. We want to broadly encourage collaboration, though without plagiarism. Share your thoughts, concepts, pluses and minuses though not your actual answers.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These are accessible in the weekly module, though I have highlighted the page where you will be taken.</a:t>
            </a: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It is great that many of you are setting up study groups via WhatsApp. We encourage that independent initiative and effort, while the </a:t>
            </a:r>
            <a:r>
              <a:rPr lang="en-US" sz="1200" dirty="0" err="1">
                <a:solidFill>
                  <a:srgbClr val="408191"/>
                </a:solidFill>
                <a:latin typeface="Arial"/>
                <a:cs typeface="Arial"/>
                <a:sym typeface="Arial"/>
              </a:rPr>
              <a:t>programme</a:t>
            </a:r>
            <a:r>
              <a:rPr lang="en-US" sz="1200" dirty="0">
                <a:solidFill>
                  <a:srgbClr val="408191"/>
                </a:solidFill>
                <a:latin typeface="Arial"/>
                <a:cs typeface="Arial"/>
                <a:sym typeface="Arial"/>
              </a:rPr>
              <a:t> leaders can not participate in those groups, we will engage in the group discussions on Canvas. What we will also do is provide some of the additional resources we reference in office hours in these discussions.</a:t>
            </a: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637553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911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latin typeface="Lato Extended"/>
              </a:rPr>
              <a:t>I have a query regarding Required Assignment 4.2: Understanding Disruptive Positioning. </a:t>
            </a:r>
            <a:br>
              <a:rPr lang="en-US" sz="1200" dirty="0">
                <a:latin typeface="Lato Extended"/>
              </a:rPr>
            </a:br>
            <a:endParaRPr lang="en-US" sz="1200" dirty="0">
              <a:latin typeface="Lato Extended"/>
            </a:endParaRPr>
          </a:p>
          <a:p>
            <a:r>
              <a:rPr lang="en-US" sz="1200" dirty="0">
                <a:latin typeface="Lato Extended"/>
              </a:rPr>
              <a:t>This time there is no mention about brevity. What is the word limit for this assignment?</a:t>
            </a:r>
          </a:p>
          <a:p>
            <a:endParaRPr lang="en-US" sz="1200" dirty="0">
              <a:latin typeface="Lato Extended"/>
            </a:endParaRPr>
          </a:p>
          <a:p>
            <a:r>
              <a:rPr lang="en-US" sz="1200" dirty="0">
                <a:latin typeface="Lato Extended"/>
              </a:rPr>
              <a:t>While there is no word limit or brevity requirement consider working in a large company where you will need to communicate information to quite a few people. The ability to </a:t>
            </a:r>
            <a:r>
              <a:rPr lang="en-US" sz="1200" b="1" dirty="0">
                <a:latin typeface="Lato Extended"/>
              </a:rPr>
              <a:t>distill</a:t>
            </a:r>
            <a:r>
              <a:rPr lang="en-US" sz="1200" dirty="0">
                <a:latin typeface="Lato Extended"/>
              </a:rPr>
              <a:t> information to its fundamentals is a critical quality.</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7067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And for content or assignment related material </a:t>
            </a:r>
            <a:r>
              <a:rPr lang="en-US" sz="1200" b="1" dirty="0">
                <a:solidFill>
                  <a:srgbClr val="408191"/>
                </a:solidFill>
                <a:latin typeface="Arial"/>
                <a:cs typeface="Arial"/>
                <a:sym typeface="Arial"/>
              </a:rPr>
              <a:t>CLICK</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1" dirty="0">
              <a:solidFill>
                <a:srgbClr val="408191"/>
              </a:solidFill>
              <a:latin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solidFill>
                  <a:srgbClr val="408191"/>
                </a:solidFill>
                <a:latin typeface="Arial"/>
                <a:cs typeface="Arial"/>
                <a:sym typeface="Arial"/>
              </a:rPr>
              <a:t>You can reach out to your </a:t>
            </a:r>
            <a:r>
              <a:rPr lang="en-US" sz="1200" b="0" dirty="0" err="1">
                <a:solidFill>
                  <a:srgbClr val="408191"/>
                </a:solidFill>
                <a:latin typeface="Arial"/>
                <a:cs typeface="Arial"/>
                <a:sym typeface="Arial"/>
              </a:rPr>
              <a:t>programme</a:t>
            </a:r>
            <a:r>
              <a:rPr lang="en-US" sz="1200" b="0" dirty="0">
                <a:solidFill>
                  <a:srgbClr val="408191"/>
                </a:solidFill>
                <a:latin typeface="Arial"/>
                <a:cs typeface="Arial"/>
                <a:sym typeface="Arial"/>
              </a:rPr>
              <a:t> leader via an Inbox email for help. </a:t>
            </a:r>
            <a:r>
              <a:rPr lang="en-US" sz="1200" b="1" dirty="0">
                <a:solidFill>
                  <a:srgbClr val="408191"/>
                </a:solidFill>
                <a:latin typeface="Arial"/>
                <a:cs typeface="Arial"/>
                <a:sym typeface="Arial"/>
              </a:rPr>
              <a:t>CLICK</a:t>
            </a:r>
            <a:endParaRPr lang="en-US" b="0" dirty="0"/>
          </a:p>
          <a:p>
            <a:pPr marL="0" lvl="0" indent="0" algn="l" rtl="0">
              <a:spcBef>
                <a:spcPts val="0"/>
              </a:spcBef>
              <a:spcAft>
                <a:spcPts val="0"/>
              </a:spcAft>
              <a:buNone/>
            </a:pPr>
            <a:endParaRPr lang="en-US" dirty="0"/>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408191"/>
                </a:solidFill>
                <a:latin typeface="Arial"/>
                <a:cs typeface="Arial"/>
                <a:sym typeface="Arial"/>
              </a:rPr>
              <a:t>Then for support for Canvas and other technical items contact support. This generally includes grading and associated scheduling and requests. When you click the Support tab it takes you to this page.</a:t>
            </a:r>
            <a:r>
              <a:rPr lang="en-US" sz="1200" b="0" dirty="0">
                <a:solidFill>
                  <a:srgbClr val="408191"/>
                </a:solidFill>
                <a:latin typeface="Arial"/>
                <a:cs typeface="Arial"/>
                <a:sym typeface="Arial"/>
              </a:rPr>
              <a:t> Note that you are asked to send an email to </a:t>
            </a:r>
            <a:r>
              <a:rPr lang="en-US" sz="1200" b="0" dirty="0" err="1">
                <a:solidFill>
                  <a:srgbClr val="408191"/>
                </a:solidFill>
                <a:latin typeface="Arial"/>
                <a:cs typeface="Arial"/>
                <a:sym typeface="Arial"/>
              </a:rPr>
              <a:t>programme.support@eruditus.com</a:t>
            </a:r>
            <a:r>
              <a:rPr lang="en-US" sz="1200" b="0" dirty="0">
                <a:solidFill>
                  <a:srgbClr val="408191"/>
                </a:solidFill>
                <a:latin typeface="Arial"/>
                <a:cs typeface="Arial"/>
                <a:sym typeface="Arial"/>
              </a:rPr>
              <a:t>. For those of you who may not be in India, note the spelling of program.</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solidFill>
                <a:srgbClr val="408191"/>
              </a:solidFill>
              <a:latin typeface="Arial"/>
              <a:cs typeface="Arial"/>
              <a:sym typeface="Arial"/>
            </a:endParaRPr>
          </a:p>
          <a:p>
            <a:pPr marL="0" lvl="0" indent="0" algn="l" rtl="0">
              <a:spcBef>
                <a:spcPts val="0"/>
              </a:spcBef>
              <a:spcAft>
                <a:spcPts val="0"/>
              </a:spcAft>
              <a:buNone/>
            </a:pPr>
            <a:endParaRPr dirty="0"/>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27795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00649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013172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252484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9" name="Google Shape;9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349159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sp>
        <p:nvSpPr>
          <p:cNvPr id="11" name="Title 3">
            <a:extLst>
              <a:ext uri="{FF2B5EF4-FFF2-40B4-BE49-F238E27FC236}">
                <a16:creationId xmlns:a16="http://schemas.microsoft.com/office/drawing/2014/main" id="{CB967A32-F59F-49C2-A138-3855F9E83764}"/>
              </a:ext>
            </a:extLst>
          </p:cNvPr>
          <p:cNvSpPr>
            <a:spLocks noGrp="1"/>
          </p:cNvSpPr>
          <p:nvPr>
            <p:ph type="title"/>
          </p:nvPr>
        </p:nvSpPr>
        <p:spPr>
          <a:xfrm>
            <a:off x="701099" y="5714970"/>
            <a:ext cx="8138071" cy="457200"/>
          </a:xfrm>
        </p:spPr>
        <p:txBody>
          <a:bodyPr>
            <a:noAutofit/>
          </a:bodyPr>
          <a:lstStyle>
            <a:lvl1pPr>
              <a:defRPr sz="2400">
                <a:solidFill>
                  <a:srgbClr val="00BE6D"/>
                </a:solidFill>
              </a:defRPr>
            </a:lvl1pPr>
          </a:lstStyle>
          <a:p>
            <a:r>
              <a:rPr lang="en-US" dirty="0"/>
              <a:t>Click to edit Master title style</a:t>
            </a:r>
          </a:p>
        </p:txBody>
      </p:sp>
    </p:spTree>
    <p:extLst>
      <p:ext uri="{BB962C8B-B14F-4D97-AF65-F5344CB8AC3E}">
        <p14:creationId xmlns:p14="http://schemas.microsoft.com/office/powerpoint/2010/main" val="250348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nd Object">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5" name="Content Placeholder 4">
            <a:extLst>
              <a:ext uri="{FF2B5EF4-FFF2-40B4-BE49-F238E27FC236}">
                <a16:creationId xmlns:a16="http://schemas.microsoft.com/office/drawing/2014/main" id="{DDAA9609-DB33-4DE9-8FE5-30D5311E1D5F}"/>
              </a:ext>
            </a:extLst>
          </p:cNvPr>
          <p:cNvSpPr>
            <a:spLocks noGrp="1"/>
          </p:cNvSpPr>
          <p:nvPr>
            <p:ph sz="quarter" idx="19" hasCustomPrompt="1"/>
          </p:nvPr>
        </p:nvSpPr>
        <p:spPr>
          <a:xfrm>
            <a:off x="6004561" y="1600221"/>
            <a:ext cx="5486340" cy="4574850"/>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FF391444-83A9-4364-A108-58EFD96E51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66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nd 2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004560"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8839169" y="1600220"/>
            <a:ext cx="2651732" cy="4480511"/>
          </a:xfrm>
          <a:solidFill>
            <a:schemeClr val="bg1">
              <a:lumMod val="95000"/>
            </a:schemeClr>
          </a:solidFill>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C4B00886-3E9B-4785-8571-A630DDE653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34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and 4 Obje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10" name="Content Placeholder 4">
            <a:extLst>
              <a:ext uri="{FF2B5EF4-FFF2-40B4-BE49-F238E27FC236}">
                <a16:creationId xmlns:a16="http://schemas.microsoft.com/office/drawing/2014/main" id="{40FF32E8-005C-46E1-B104-6F6D9A79B6E9}"/>
              </a:ext>
            </a:extLst>
          </p:cNvPr>
          <p:cNvSpPr>
            <a:spLocks noGrp="1"/>
          </p:cNvSpPr>
          <p:nvPr>
            <p:ph sz="quarter" idx="20" hasCustomPrompt="1"/>
          </p:nvPr>
        </p:nvSpPr>
        <p:spPr>
          <a:xfrm>
            <a:off x="673607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a:extLst>
              <a:ext uri="{FF2B5EF4-FFF2-40B4-BE49-F238E27FC236}">
                <a16:creationId xmlns:a16="http://schemas.microsoft.com/office/drawing/2014/main" id="{9F0FE867-DF53-41BA-BBCC-50DEA9560B99}"/>
              </a:ext>
            </a:extLst>
          </p:cNvPr>
          <p:cNvSpPr>
            <a:spLocks noGrp="1"/>
          </p:cNvSpPr>
          <p:nvPr>
            <p:ph sz="quarter" idx="21" hasCustomPrompt="1"/>
          </p:nvPr>
        </p:nvSpPr>
        <p:spPr>
          <a:xfrm>
            <a:off x="9221533" y="1600221"/>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4">
            <a:extLst>
              <a:ext uri="{FF2B5EF4-FFF2-40B4-BE49-F238E27FC236}">
                <a16:creationId xmlns:a16="http://schemas.microsoft.com/office/drawing/2014/main" id="{5C69CFE3-915C-4223-8421-A9FF39FCE788}"/>
              </a:ext>
            </a:extLst>
          </p:cNvPr>
          <p:cNvSpPr>
            <a:spLocks noGrp="1"/>
          </p:cNvSpPr>
          <p:nvPr>
            <p:ph sz="quarter" idx="22" hasCustomPrompt="1"/>
          </p:nvPr>
        </p:nvSpPr>
        <p:spPr>
          <a:xfrm>
            <a:off x="6713350"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FEF1F067-5149-4998-88C5-1E07ECF3DFBD}"/>
              </a:ext>
            </a:extLst>
          </p:cNvPr>
          <p:cNvSpPr>
            <a:spLocks noGrp="1"/>
          </p:cNvSpPr>
          <p:nvPr>
            <p:ph sz="quarter" idx="23" hasCustomPrompt="1"/>
          </p:nvPr>
        </p:nvSpPr>
        <p:spPr>
          <a:xfrm>
            <a:off x="9221533" y="3976800"/>
            <a:ext cx="2286000" cy="2103120"/>
          </a:xfrm>
          <a:solidFill>
            <a:schemeClr val="bg1">
              <a:lumMod val="95000"/>
            </a:schemeClr>
          </a:solidFill>
          <a:ln>
            <a:noFill/>
          </a:ln>
        </p:spPr>
        <p:txBody>
          <a:bodyPr/>
          <a:lstStyle>
            <a:lvl1pPr marL="0" indent="0">
              <a:spcBef>
                <a:spcPts val="0"/>
              </a:spcBef>
              <a:spcAft>
                <a:spcPts val="1000"/>
              </a:spcAft>
              <a:buNone/>
              <a:defRPr>
                <a:solidFill>
                  <a:srgbClr val="000000"/>
                </a:solidFill>
              </a:defRPr>
            </a:lvl1pPr>
            <a:lvl2pPr indent="0">
              <a:spcAft>
                <a:spcPts val="1000"/>
              </a:spcAft>
              <a:defRPr>
                <a:solidFill>
                  <a:srgbClr val="000000"/>
                </a:solidFill>
              </a:defRPr>
            </a:lvl2pPr>
            <a:lvl3pPr marL="457200" indent="0">
              <a:spcAft>
                <a:spcPts val="1000"/>
              </a:spcAft>
              <a:buNone/>
              <a:defRPr>
                <a:solidFill>
                  <a:srgbClr val="000000"/>
                </a:solidFill>
              </a:defRPr>
            </a:lvl3pPr>
            <a:lvl4pPr marL="685800" indent="0">
              <a:spcBef>
                <a:spcPts val="0"/>
              </a:spcBef>
              <a:spcAft>
                <a:spcPts val="1000"/>
              </a:spcAft>
              <a:buNone/>
              <a:defRPr>
                <a:solidFill>
                  <a:srgbClr val="000000"/>
                </a:solidFill>
              </a:defRPr>
            </a:lvl4pPr>
            <a:lvl5pPr marL="914400" indent="0">
              <a:spcBef>
                <a:spcPts val="0"/>
              </a:spcBef>
              <a:spcAft>
                <a:spcPts val="1000"/>
              </a:spcAft>
              <a:buNone/>
              <a:defRPr>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DF61A6E8-C0EC-4DE1-AAE2-02F07CEDADB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91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and Graph">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8" name="object 11">
            <a:extLst>
              <a:ext uri="{FF2B5EF4-FFF2-40B4-BE49-F238E27FC236}">
                <a16:creationId xmlns:a16="http://schemas.microsoft.com/office/drawing/2014/main" id="{5B2FFAFB-8F4D-4F96-8428-8C649C7FC95A}"/>
              </a:ext>
            </a:extLst>
          </p:cNvPr>
          <p:cNvSpPr/>
          <p:nvPr userDrawn="1"/>
        </p:nvSpPr>
        <p:spPr>
          <a:xfrm>
            <a:off x="6827509" y="2697458"/>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9" name="object 12">
            <a:extLst>
              <a:ext uri="{FF2B5EF4-FFF2-40B4-BE49-F238E27FC236}">
                <a16:creationId xmlns:a16="http://schemas.microsoft.com/office/drawing/2014/main" id="{EA7DE643-C887-4DC0-AE53-E71C371F5AAD}"/>
              </a:ext>
            </a:extLst>
          </p:cNvPr>
          <p:cNvSpPr/>
          <p:nvPr userDrawn="1"/>
        </p:nvSpPr>
        <p:spPr>
          <a:xfrm>
            <a:off x="11216581" y="2697458"/>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10" name="Text Placeholder 6">
            <a:extLst>
              <a:ext uri="{FF2B5EF4-FFF2-40B4-BE49-F238E27FC236}">
                <a16:creationId xmlns:a16="http://schemas.microsoft.com/office/drawing/2014/main" id="{C2BA9B0C-8A88-45E4-AB1D-CC7A4E777EB7}"/>
              </a:ext>
            </a:extLst>
          </p:cNvPr>
          <p:cNvSpPr>
            <a:spLocks noGrp="1"/>
          </p:cNvSpPr>
          <p:nvPr>
            <p:ph type="body" sz="quarter" idx="18"/>
          </p:nvPr>
        </p:nvSpPr>
        <p:spPr>
          <a:xfrm>
            <a:off x="7010390" y="2880367"/>
            <a:ext cx="4297633" cy="2377414"/>
          </a:xfrm>
          <a:prstGeom prst="rect">
            <a:avLst/>
          </a:prstGeom>
        </p:spPr>
        <p:txBody>
          <a:bodyPr lIns="0" tIns="0" rIns="0" bIns="0" anchor="ctr"/>
          <a:lstStyle>
            <a:lvl1pPr marL="0" indent="0" algn="ctr">
              <a:lnSpc>
                <a:spcPct val="124000"/>
              </a:lnSpc>
              <a:spcBef>
                <a:spcPts val="0"/>
              </a:spcBef>
              <a:spcAft>
                <a:spcPts val="1000"/>
              </a:spcAft>
              <a:buNone/>
              <a:defRPr sz="1100" b="0" spc="0" baseline="0">
                <a:latin typeface="Montserrat" pitchFamily="2" charset="77"/>
              </a:defRPr>
            </a:lvl1pPr>
          </a:lstStyle>
          <a:p>
            <a:pPr lvl="0"/>
            <a:r>
              <a:rPr lang="en-GB" dirty="0"/>
              <a:t>Click to edit Master text styles</a:t>
            </a:r>
          </a:p>
        </p:txBody>
      </p:sp>
      <p:sp>
        <p:nvSpPr>
          <p:cNvPr id="14" name="Chart Placeholder 13">
            <a:extLst>
              <a:ext uri="{FF2B5EF4-FFF2-40B4-BE49-F238E27FC236}">
                <a16:creationId xmlns:a16="http://schemas.microsoft.com/office/drawing/2014/main" id="{73A4CEAD-B261-48CA-BA9D-1DD17F2B9682}"/>
              </a:ext>
            </a:extLst>
          </p:cNvPr>
          <p:cNvSpPr>
            <a:spLocks noGrp="1"/>
          </p:cNvSpPr>
          <p:nvPr>
            <p:ph type="chart" sz="quarter" idx="19"/>
          </p:nvPr>
        </p:nvSpPr>
        <p:spPr>
          <a:xfrm>
            <a:off x="701099" y="2697148"/>
            <a:ext cx="5759450" cy="2743200"/>
          </a:xfrm>
        </p:spPr>
        <p:txBody>
          <a:bodyPr anchor="ctr"/>
          <a:lstStyle>
            <a:lvl1pPr algn="ctr">
              <a:buNone/>
              <a:defRPr sz="1200" b="0">
                <a:solidFill>
                  <a:srgbClr val="000000"/>
                </a:solidFill>
              </a:defRPr>
            </a:lvl1pPr>
          </a:lstStyle>
          <a:p>
            <a:endParaRPr lang="en-US"/>
          </a:p>
        </p:txBody>
      </p:sp>
      <p:sp>
        <p:nvSpPr>
          <p:cNvPr id="16" name="Title 15">
            <a:extLst>
              <a:ext uri="{FF2B5EF4-FFF2-40B4-BE49-F238E27FC236}">
                <a16:creationId xmlns:a16="http://schemas.microsoft.com/office/drawing/2014/main" id="{AD41F027-8C0A-4486-9E01-D3AA8AF6CE9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1173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Page Quot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21AFECA-8858-4A7D-B010-6E8082DE80B4}"/>
              </a:ext>
            </a:extLst>
          </p:cNvPr>
          <p:cNvSpPr/>
          <p:nvPr userDrawn="1"/>
        </p:nvSpPr>
        <p:spPr>
          <a:xfrm>
            <a:off x="6096000" y="0"/>
            <a:ext cx="6096000" cy="6857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101829" y="2423157"/>
            <a:ext cx="4114752" cy="2194550"/>
          </a:xfrm>
          <a:prstGeom prst="rect">
            <a:avLst/>
          </a:prstGeom>
        </p:spPr>
        <p:txBody>
          <a:bodyPr lIns="0" tIns="0" rIns="0" bIns="0" anchor="ctr"/>
          <a:lstStyle>
            <a:lvl1pPr marL="0" indent="0" algn="ctr">
              <a:lnSpc>
                <a:spcPct val="124000"/>
              </a:lnSpc>
              <a:spcBef>
                <a:spcPts val="0"/>
              </a:spcBef>
              <a:spcAft>
                <a:spcPts val="2000"/>
              </a:spcAft>
              <a:buNone/>
              <a:defRPr sz="1100" b="0" spc="0" baseline="0">
                <a:solidFill>
                  <a:srgbClr val="FFFFFF"/>
                </a:solidFill>
                <a:latin typeface="Montserrat" pitchFamily="2" charset="77"/>
              </a:defRPr>
            </a:lvl1pPr>
          </a:lstStyle>
          <a:p>
            <a:pPr lvl="0"/>
            <a:r>
              <a:rPr lang="en-GB" dirty="0"/>
              <a:t>Click to edit Master text styles</a:t>
            </a:r>
          </a:p>
        </p:txBody>
      </p:sp>
      <p:sp>
        <p:nvSpPr>
          <p:cNvPr id="16" name="object 11">
            <a:extLst>
              <a:ext uri="{FF2B5EF4-FFF2-40B4-BE49-F238E27FC236}">
                <a16:creationId xmlns:a16="http://schemas.microsoft.com/office/drawing/2014/main" id="{6C3E9B56-626C-441D-8933-17719F385183}"/>
              </a:ext>
            </a:extLst>
          </p:cNvPr>
          <p:cNvSpPr/>
          <p:nvPr userDrawn="1"/>
        </p:nvSpPr>
        <p:spPr>
          <a:xfrm>
            <a:off x="6827509" y="2148824"/>
            <a:ext cx="274320" cy="2743200"/>
          </a:xfrm>
          <a:custGeom>
            <a:avLst/>
            <a:gdLst/>
            <a:ahLst/>
            <a:cxnLst/>
            <a:rect l="l" t="t" r="r" b="b"/>
            <a:pathLst>
              <a:path w="313054" h="2712720">
                <a:moveTo>
                  <a:pt x="312585" y="0"/>
                </a:moveTo>
                <a:lnTo>
                  <a:pt x="0" y="0"/>
                </a:lnTo>
                <a:lnTo>
                  <a:pt x="0" y="2712580"/>
                </a:lnTo>
                <a:lnTo>
                  <a:pt x="312585" y="2712580"/>
                </a:lnTo>
              </a:path>
            </a:pathLst>
          </a:custGeom>
          <a:ln w="31750">
            <a:solidFill>
              <a:srgbClr val="00BE6D"/>
            </a:solidFill>
          </a:ln>
        </p:spPr>
        <p:txBody>
          <a:bodyPr wrap="square" lIns="0" tIns="0" rIns="0" bIns="0" rtlCol="0"/>
          <a:lstStyle/>
          <a:p>
            <a:endParaRPr/>
          </a:p>
        </p:txBody>
      </p:sp>
      <p:sp>
        <p:nvSpPr>
          <p:cNvPr id="17" name="object 12">
            <a:extLst>
              <a:ext uri="{FF2B5EF4-FFF2-40B4-BE49-F238E27FC236}">
                <a16:creationId xmlns:a16="http://schemas.microsoft.com/office/drawing/2014/main" id="{E2224C3E-6880-4649-9CA4-F8435824A38D}"/>
              </a:ext>
            </a:extLst>
          </p:cNvPr>
          <p:cNvSpPr/>
          <p:nvPr userDrawn="1"/>
        </p:nvSpPr>
        <p:spPr>
          <a:xfrm>
            <a:off x="11216581" y="2148824"/>
            <a:ext cx="274320" cy="2743200"/>
          </a:xfrm>
          <a:custGeom>
            <a:avLst/>
            <a:gdLst/>
            <a:ahLst/>
            <a:cxnLst/>
            <a:rect l="l" t="t" r="r" b="b"/>
            <a:pathLst>
              <a:path w="313054" h="2712720">
                <a:moveTo>
                  <a:pt x="0" y="0"/>
                </a:moveTo>
                <a:lnTo>
                  <a:pt x="312585" y="0"/>
                </a:lnTo>
                <a:lnTo>
                  <a:pt x="312585" y="2712580"/>
                </a:lnTo>
                <a:lnTo>
                  <a:pt x="0" y="2712580"/>
                </a:lnTo>
              </a:path>
            </a:pathLst>
          </a:custGeom>
          <a:ln w="31750">
            <a:solidFill>
              <a:srgbClr val="00BE6D"/>
            </a:solidFill>
          </a:ln>
        </p:spPr>
        <p:txBody>
          <a:bodyPr wrap="square" lIns="0" tIns="0" rIns="0" bIns="0" rtlCol="0"/>
          <a:lstStyle/>
          <a:p>
            <a:endParaRPr/>
          </a:p>
        </p:txBody>
      </p:sp>
      <p:sp>
        <p:nvSpPr>
          <p:cNvPr id="21" name="Title 20">
            <a:extLst>
              <a:ext uri="{FF2B5EF4-FFF2-40B4-BE49-F238E27FC236}">
                <a16:creationId xmlns:a16="http://schemas.microsoft.com/office/drawing/2014/main" id="{C74876E1-C88D-4F5C-A52D-C55A60266F78}"/>
              </a:ext>
            </a:extLst>
          </p:cNvPr>
          <p:cNvSpPr>
            <a:spLocks noGrp="1"/>
          </p:cNvSpPr>
          <p:nvPr>
            <p:ph type="title"/>
          </p:nvPr>
        </p:nvSpPr>
        <p:spPr>
          <a:xfrm>
            <a:off x="700983" y="685830"/>
            <a:ext cx="5029138" cy="457200"/>
          </a:xfrm>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686199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Page Quote">
    <p:bg>
      <p:bgPr>
        <a:solidFill>
          <a:srgbClr val="000000"/>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E53BE2F-2178-B04D-B383-51E714388374}"/>
              </a:ext>
            </a:extLst>
          </p:cNvPr>
          <p:cNvSpPr>
            <a:spLocks noGrp="1"/>
          </p:cNvSpPr>
          <p:nvPr>
            <p:ph type="body" sz="quarter" idx="14"/>
          </p:nvPr>
        </p:nvSpPr>
        <p:spPr>
          <a:xfrm>
            <a:off x="3352830" y="2971805"/>
            <a:ext cx="5486340" cy="914390"/>
          </a:xfrm>
          <a:prstGeom prst="rect">
            <a:avLst/>
          </a:prstGeom>
        </p:spPr>
        <p:txBody>
          <a:bodyPr lIns="0" tIns="0" rIns="0" bIns="0"/>
          <a:lstStyle>
            <a:lvl1pPr marL="0" indent="0" algn="just">
              <a:lnSpc>
                <a:spcPct val="124000"/>
              </a:lnSpc>
              <a:spcBef>
                <a:spcPts val="0"/>
              </a:spcBef>
              <a:spcAft>
                <a:spcPts val="0"/>
              </a:spcAft>
              <a:buNone/>
              <a:defRPr sz="1800" b="0" baseline="0">
                <a:solidFill>
                  <a:srgbClr val="FFFFFF"/>
                </a:solidFill>
                <a:latin typeface="Montserrat" pitchFamily="2" charset="77"/>
              </a:defRPr>
            </a:lvl1pPr>
          </a:lstStyle>
          <a:p>
            <a:pPr lvl="0"/>
            <a:r>
              <a:rPr lang="en-GB" dirty="0"/>
              <a:t>Click to edit Master text styles</a:t>
            </a:r>
          </a:p>
        </p:txBody>
      </p:sp>
      <p:sp>
        <p:nvSpPr>
          <p:cNvPr id="14" name="object 15">
            <a:extLst>
              <a:ext uri="{FF2B5EF4-FFF2-40B4-BE49-F238E27FC236}">
                <a16:creationId xmlns:a16="http://schemas.microsoft.com/office/drawing/2014/main" id="{3EDA5C50-8EC2-478B-9704-D23D56ABD5FF}"/>
              </a:ext>
            </a:extLst>
          </p:cNvPr>
          <p:cNvSpPr/>
          <p:nvPr userDrawn="1"/>
        </p:nvSpPr>
        <p:spPr>
          <a:xfrm>
            <a:off x="2895634"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sp>
        <p:nvSpPr>
          <p:cNvPr id="15" name="object 15">
            <a:extLst>
              <a:ext uri="{FF2B5EF4-FFF2-40B4-BE49-F238E27FC236}">
                <a16:creationId xmlns:a16="http://schemas.microsoft.com/office/drawing/2014/main" id="{07D4FB77-A0D5-4131-8832-8D45F694F834}"/>
              </a:ext>
            </a:extLst>
          </p:cNvPr>
          <p:cNvSpPr/>
          <p:nvPr userDrawn="1"/>
        </p:nvSpPr>
        <p:spPr>
          <a:xfrm flipH="1">
            <a:off x="9022049" y="2697488"/>
            <a:ext cx="274317" cy="1371585"/>
          </a:xfrm>
          <a:custGeom>
            <a:avLst/>
            <a:gdLst/>
            <a:ahLst/>
            <a:cxnLst/>
            <a:rect l="l" t="t" r="r" b="b"/>
            <a:pathLst>
              <a:path w="313055" h="1315085">
                <a:moveTo>
                  <a:pt x="312585" y="0"/>
                </a:moveTo>
                <a:lnTo>
                  <a:pt x="0" y="0"/>
                </a:lnTo>
                <a:lnTo>
                  <a:pt x="0" y="1314462"/>
                </a:lnTo>
                <a:lnTo>
                  <a:pt x="312585" y="1314462"/>
                </a:lnTo>
              </a:path>
            </a:pathLst>
          </a:custGeom>
          <a:ln w="31750">
            <a:solidFill>
              <a:srgbClr val="00BE6D"/>
            </a:solidFill>
          </a:ln>
        </p:spPr>
        <p:txBody>
          <a:bodyPr wrap="square" lIns="0" tIns="0" rIns="0" bIns="0" rtlCol="0"/>
          <a:lstStyle/>
          <a:p>
            <a:endParaRPr/>
          </a:p>
        </p:txBody>
      </p:sp>
      <p:pic>
        <p:nvPicPr>
          <p:cNvPr id="16" name="Picture 7">
            <a:extLst>
              <a:ext uri="{FF2B5EF4-FFF2-40B4-BE49-F238E27FC236}">
                <a16:creationId xmlns:a16="http://schemas.microsoft.com/office/drawing/2014/main" id="{448C7A77-717D-4902-8F0C-3739A0525C9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17" name="Group 16">
            <a:extLst>
              <a:ext uri="{FF2B5EF4-FFF2-40B4-BE49-F238E27FC236}">
                <a16:creationId xmlns:a16="http://schemas.microsoft.com/office/drawing/2014/main" id="{A8B3FFF7-A157-4559-8DC3-3DA1895331B2}"/>
              </a:ext>
            </a:extLst>
          </p:cNvPr>
          <p:cNvGrpSpPr/>
          <p:nvPr userDrawn="1"/>
        </p:nvGrpSpPr>
        <p:grpSpPr>
          <a:xfrm>
            <a:off x="426782" y="502300"/>
            <a:ext cx="182878" cy="183530"/>
            <a:chOff x="1524050" y="320074"/>
            <a:chExt cx="182878" cy="183530"/>
          </a:xfrm>
        </p:grpSpPr>
        <p:cxnSp>
          <p:nvCxnSpPr>
            <p:cNvPr id="18" name="Straight Connector 17">
              <a:extLst>
                <a:ext uri="{FF2B5EF4-FFF2-40B4-BE49-F238E27FC236}">
                  <a16:creationId xmlns:a16="http://schemas.microsoft.com/office/drawing/2014/main" id="{4B9B5072-031D-48C0-BAA0-3B490507DF9B}"/>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EE20CB-F1D8-4DD3-8034-E5D585CB1457}"/>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795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Black">
    <p:bg>
      <p:bgPr>
        <a:solidFill>
          <a:srgbClr val="000000"/>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3CAE4B-58EE-AE4D-988B-C88C1EA8B5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99390"/>
            <a:ext cx="4502100" cy="1502514"/>
          </a:xfrm>
          <a:prstGeom prst="rect">
            <a:avLst/>
          </a:prstGeom>
        </p:spPr>
      </p:pic>
      <p:pic>
        <p:nvPicPr>
          <p:cNvPr id="7" name="Picture 6">
            <a:extLst>
              <a:ext uri="{FF2B5EF4-FFF2-40B4-BE49-F238E27FC236}">
                <a16:creationId xmlns:a16="http://schemas.microsoft.com/office/drawing/2014/main" id="{23950C36-B36B-BD45-9160-1F5E0B5C8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9" name="Picture 8">
            <a:extLst>
              <a:ext uri="{FF2B5EF4-FFF2-40B4-BE49-F238E27FC236}">
                <a16:creationId xmlns:a16="http://schemas.microsoft.com/office/drawing/2014/main" id="{072A3B1B-87F5-554B-BAC0-C192C94A56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13" name="Picture 12">
            <a:extLst>
              <a:ext uri="{FF2B5EF4-FFF2-40B4-BE49-F238E27FC236}">
                <a16:creationId xmlns:a16="http://schemas.microsoft.com/office/drawing/2014/main" id="{1A4BBC39-FD4E-3D49-9FE6-5BBBFD01692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4" name="object 52">
            <a:extLst>
              <a:ext uri="{FF2B5EF4-FFF2-40B4-BE49-F238E27FC236}">
                <a16:creationId xmlns:a16="http://schemas.microsoft.com/office/drawing/2014/main" id="{EE2B5D8D-15BC-1148-B9A4-732E3CE54B36}"/>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chemeClr val="bg1"/>
                </a:solidFill>
                <a:latin typeface="Montserrat" charset="0"/>
                <a:ea typeface="Montserrat" charset="0"/>
                <a:cs typeface="Montserrat" charset="0"/>
              </a:rPr>
              <a:t>www.emeritus.org</a:t>
            </a:r>
            <a:endParaRPr sz="1200" dirty="0">
              <a:solidFill>
                <a:schemeClr val="bg1"/>
              </a:solidFill>
              <a:latin typeface="Montserrat" charset="0"/>
              <a:ea typeface="Montserrat" charset="0"/>
              <a:cs typeface="Montserrat" charset="0"/>
            </a:endParaRPr>
          </a:p>
        </p:txBody>
      </p:sp>
      <p:sp>
        <p:nvSpPr>
          <p:cNvPr id="11" name="Title 3">
            <a:extLst>
              <a:ext uri="{FF2B5EF4-FFF2-40B4-BE49-F238E27FC236}">
                <a16:creationId xmlns:a16="http://schemas.microsoft.com/office/drawing/2014/main" id="{CB967A32-F59F-49C2-A138-3855F9E83764}"/>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spTree>
    <p:extLst>
      <p:ext uri="{BB962C8B-B14F-4D97-AF65-F5344CB8AC3E}">
        <p14:creationId xmlns:p14="http://schemas.microsoft.com/office/powerpoint/2010/main" val="148887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hasCustomPrompt="1"/>
          </p:nvPr>
        </p:nvSpPr>
        <p:spPr>
          <a:xfrm>
            <a:off x="701099" y="5714970"/>
            <a:ext cx="8138071" cy="457200"/>
          </a:xfrm>
        </p:spPr>
        <p:txBody>
          <a:bodyPr/>
          <a:lstStyle>
            <a:lvl1pPr>
              <a:defRPr sz="2400">
                <a:solidFill>
                  <a:srgbClr val="00BE6D"/>
                </a:solidFill>
              </a:defRPr>
            </a:lvl1pPr>
          </a:lstStyle>
          <a:p>
            <a:r>
              <a:rPr lang="en-US" dirty="0"/>
              <a:t>Thank You</a:t>
            </a:r>
          </a:p>
        </p:txBody>
      </p:sp>
      <p:pic>
        <p:nvPicPr>
          <p:cNvPr id="6" name="Picture 5">
            <a:extLst>
              <a:ext uri="{FF2B5EF4-FFF2-40B4-BE49-F238E27FC236}">
                <a16:creationId xmlns:a16="http://schemas.microsoft.com/office/drawing/2014/main" id="{2BF28E23-54A6-4A9A-ADC5-F4836208E5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6604" y="5623532"/>
            <a:ext cx="362712" cy="365760"/>
          </a:xfrm>
          <a:prstGeom prst="rect">
            <a:avLst/>
          </a:prstGeom>
        </p:spPr>
      </p:pic>
      <p:pic>
        <p:nvPicPr>
          <p:cNvPr id="7" name="Picture 6">
            <a:extLst>
              <a:ext uri="{FF2B5EF4-FFF2-40B4-BE49-F238E27FC236}">
                <a16:creationId xmlns:a16="http://schemas.microsoft.com/office/drawing/2014/main" id="{B5878DA8-B1B9-499E-87D0-DFDD2F9B35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05238" y="5623532"/>
            <a:ext cx="362712" cy="365760"/>
          </a:xfrm>
          <a:prstGeom prst="rect">
            <a:avLst/>
          </a:prstGeom>
        </p:spPr>
      </p:pic>
      <p:pic>
        <p:nvPicPr>
          <p:cNvPr id="9" name="Picture 8">
            <a:extLst>
              <a:ext uri="{FF2B5EF4-FFF2-40B4-BE49-F238E27FC236}">
                <a16:creationId xmlns:a16="http://schemas.microsoft.com/office/drawing/2014/main" id="{6ED26997-9C3F-490E-A0BC-A9903964F4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0824" y="5623532"/>
            <a:ext cx="365760" cy="365760"/>
          </a:xfrm>
          <a:prstGeom prst="rect">
            <a:avLst/>
          </a:prstGeom>
        </p:spPr>
      </p:pic>
      <p:sp>
        <p:nvSpPr>
          <p:cNvPr id="10" name="object 52">
            <a:extLst>
              <a:ext uri="{FF2B5EF4-FFF2-40B4-BE49-F238E27FC236}">
                <a16:creationId xmlns:a16="http://schemas.microsoft.com/office/drawing/2014/main" id="{89782039-20D3-46EF-89C6-168864619252}"/>
              </a:ext>
            </a:extLst>
          </p:cNvPr>
          <p:cNvSpPr txBox="1"/>
          <p:nvPr userDrawn="1"/>
        </p:nvSpPr>
        <p:spPr>
          <a:xfrm>
            <a:off x="9756603" y="6078943"/>
            <a:ext cx="1463040" cy="184666"/>
          </a:xfrm>
          <a:prstGeom prst="rect">
            <a:avLst/>
          </a:prstGeom>
        </p:spPr>
        <p:txBody>
          <a:bodyPr vert="horz" wrap="square" lIns="0" tIns="0" rIns="0" bIns="0" rtlCol="0">
            <a:spAutoFit/>
          </a:bodyPr>
          <a:lstStyle/>
          <a:p>
            <a:pPr marL="12700" algn="l">
              <a:lnSpc>
                <a:spcPct val="100000"/>
              </a:lnSpc>
              <a:spcBef>
                <a:spcPts val="100"/>
              </a:spcBef>
            </a:pPr>
            <a:r>
              <a:rPr lang="en-US" sz="1200" dirty="0" err="1">
                <a:solidFill>
                  <a:srgbClr val="000000"/>
                </a:solidFill>
                <a:latin typeface="Montserrat" charset="0"/>
                <a:ea typeface="Montserrat" charset="0"/>
                <a:cs typeface="Montserrat" charset="0"/>
              </a:rPr>
              <a:t>www.emeritus.org</a:t>
            </a:r>
            <a:endParaRPr sz="1200" dirty="0">
              <a:solidFill>
                <a:srgbClr val="000000"/>
              </a:solidFill>
              <a:latin typeface="Montserrat" charset="0"/>
              <a:ea typeface="Montserrat" charset="0"/>
              <a:cs typeface="Montserrat" charset="0"/>
            </a:endParaRP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26527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0395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FE4D-330F-4B34-ACA8-940E1A44D6F6}"/>
              </a:ext>
            </a:extLst>
          </p:cNvPr>
          <p:cNvSpPr>
            <a:spLocks noGrp="1"/>
          </p:cNvSpPr>
          <p:nvPr>
            <p:ph type="title"/>
          </p:nvPr>
        </p:nvSpPr>
        <p:spPr>
          <a:xfrm>
            <a:off x="701099" y="5714970"/>
            <a:ext cx="8138071" cy="457200"/>
          </a:xfrm>
        </p:spPr>
        <p:txBody>
          <a:bodyPr/>
          <a:lstStyle>
            <a:lvl1pPr>
              <a:defRPr sz="2400">
                <a:solidFill>
                  <a:srgbClr val="00BE6D"/>
                </a:solidFill>
              </a:defRPr>
            </a:lvl1pPr>
          </a:lstStyle>
          <a:p>
            <a:r>
              <a:rPr lang="en-US" dirty="0"/>
              <a:t>Click to edit Master title style</a:t>
            </a:r>
          </a:p>
        </p:txBody>
      </p:sp>
      <p:pic>
        <p:nvPicPr>
          <p:cNvPr id="11" name="Picture 10">
            <a:extLst>
              <a:ext uri="{FF2B5EF4-FFF2-40B4-BE49-F238E27FC236}">
                <a16:creationId xmlns:a16="http://schemas.microsoft.com/office/drawing/2014/main" id="{606DDDE1-3441-4827-97B2-64A0BE2A58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 y="501558"/>
            <a:ext cx="4502100" cy="1498177"/>
          </a:xfrm>
          <a:prstGeom prst="rect">
            <a:avLst/>
          </a:prstGeom>
        </p:spPr>
      </p:pic>
    </p:spTree>
    <p:extLst>
      <p:ext uri="{BB962C8B-B14F-4D97-AF65-F5344CB8AC3E}">
        <p14:creationId xmlns:p14="http://schemas.microsoft.com/office/powerpoint/2010/main" val="3474524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502159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8E4F-F8E9-4E14-A818-445D9C9588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spTree>
    <p:extLst>
      <p:ext uri="{BB962C8B-B14F-4D97-AF65-F5344CB8AC3E}">
        <p14:creationId xmlns:p14="http://schemas.microsoft.com/office/powerpoint/2010/main" val="210153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s and Pointer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099" y="685831"/>
            <a:ext cx="9235339" cy="457194"/>
          </a:xfrm>
        </p:spPr>
        <p:txBody>
          <a:bodyPr vert="horz" lIns="91440" tIns="0" rIns="91440" bIns="0" rtlCol="0" anchor="ctr">
            <a:noAutofit/>
          </a:bodyPr>
          <a:lstStyle>
            <a:lvl1pPr algn="l">
              <a:defRPr lang="en-US">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9235338" cy="364454"/>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5" name="Content Placeholder 5">
            <a:extLst>
              <a:ext uri="{FF2B5EF4-FFF2-40B4-BE49-F238E27FC236}">
                <a16:creationId xmlns:a16="http://schemas.microsoft.com/office/drawing/2014/main" id="{26D1F0E6-AAAD-4CEA-8864-60177A65C3BF}"/>
              </a:ext>
            </a:extLst>
          </p:cNvPr>
          <p:cNvSpPr>
            <a:spLocks noGrp="1"/>
          </p:cNvSpPr>
          <p:nvPr>
            <p:ph sz="quarter" idx="15"/>
          </p:nvPr>
        </p:nvSpPr>
        <p:spPr>
          <a:xfrm>
            <a:off x="701099" y="2514610"/>
            <a:ext cx="9235338" cy="2849563"/>
          </a:xfrm>
        </p:spPr>
        <p:txBody>
          <a:bodyPr/>
          <a:lstStyle>
            <a:lvl1pPr>
              <a:defRPr>
                <a:solidFill>
                  <a:srgbClr val="000000"/>
                </a:solidFill>
              </a:defRPr>
            </a:lvl1pPr>
            <a:lvl2pPr>
              <a:defRPr>
                <a:solidFill>
                  <a:srgbClr val="000000"/>
                </a:solidFill>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359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s and Pointers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sz="2000" b="1" dirty="0">
                <a:solidFill>
                  <a:srgbClr val="00BE6D"/>
                </a:solidFill>
                <a:latin typeface="Montserrat" charset="0"/>
              </a:rPr>
              <a:t>Click to edit Master subtitle style</a:t>
            </a:r>
            <a:endParaRPr lang="en-US" dirty="0"/>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l">
              <a:lnSpc>
                <a:spcPct val="110000"/>
              </a:lnSpc>
              <a:spcBef>
                <a:spcPts val="0"/>
              </a:spcBef>
              <a:spcAft>
                <a:spcPts val="0"/>
              </a:spcAft>
              <a:buNone/>
              <a:defRPr sz="1400" b="1" baseline="0">
                <a:solidFill>
                  <a:srgbClr val="00BE6D"/>
                </a:solidFill>
                <a:latin typeface="Montserrat" pitchFamily="2" charset="77"/>
              </a:defRPr>
            </a:lvl1pPr>
            <a:lvl2pPr marL="0" indent="0" algn="l">
              <a:lnSpc>
                <a:spcPct val="110000"/>
              </a:lnSpc>
              <a:spcAft>
                <a:spcPts val="2000"/>
              </a:spcAft>
              <a:defRPr>
                <a:solidFill>
                  <a:srgbClr val="000000"/>
                </a:solidFill>
              </a:defRPr>
            </a:lvl2pPr>
            <a:lvl3pPr indent="0" algn="l">
              <a:lnSpc>
                <a:spcPct val="110000"/>
              </a:lnSpc>
              <a:defRPr/>
            </a:lvl3pPr>
          </a:lstStyle>
          <a:p>
            <a:pPr lvl="0"/>
            <a:r>
              <a:rPr lang="en-GB" dirty="0"/>
              <a:t>Click to edit Master text style</a:t>
            </a:r>
          </a:p>
          <a:p>
            <a:pPr lvl="1"/>
            <a:r>
              <a:rPr lang="en-US" sz="1100" dirty="0">
                <a:solidFill>
                  <a:srgbClr val="231F20"/>
                </a:solidFill>
                <a:latin typeface="Montserrat" charset="0"/>
                <a:ea typeface="Montserrat" charset="0"/>
                <a:cs typeface="Montserrat" charset="0"/>
              </a:rPr>
              <a:t>Second level</a:t>
            </a:r>
            <a:endParaRPr lang="en-GB" dirty="0"/>
          </a:p>
        </p:txBody>
      </p:sp>
      <p:sp>
        <p:nvSpPr>
          <p:cNvPr id="17" name="Title 16">
            <a:extLst>
              <a:ext uri="{FF2B5EF4-FFF2-40B4-BE49-F238E27FC236}">
                <a16:creationId xmlns:a16="http://schemas.microsoft.com/office/drawing/2014/main" id="{3C2DCFE6-4E3A-4411-ADB2-70787983512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258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and Paragraph 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9" y="1692961"/>
            <a:ext cx="4572000" cy="1837338"/>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6356596" y="1692960"/>
            <a:ext cx="5129818" cy="4113453"/>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sp>
        <p:nvSpPr>
          <p:cNvPr id="19" name="Title 18">
            <a:extLst>
              <a:ext uri="{FF2B5EF4-FFF2-40B4-BE49-F238E27FC236}">
                <a16:creationId xmlns:a16="http://schemas.microsoft.com/office/drawing/2014/main" id="{ED086D1A-C114-45FC-B7CD-48518CAED3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60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alf Page Image Blac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FFFFFF"/>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9" y="3063246"/>
            <a:ext cx="4480512" cy="2651729"/>
          </a:xfrm>
          <a:prstGeom prst="rect">
            <a:avLst/>
          </a:prstGeom>
        </p:spPr>
        <p:txBody>
          <a:bodyPr lIns="0" tIns="0" rIns="0" bIns="0"/>
          <a:lstStyle>
            <a:lvl1pPr marL="137160" indent="-137160" algn="just">
              <a:lnSpc>
                <a:spcPct val="124000"/>
              </a:lnSpc>
              <a:spcBef>
                <a:spcPts val="0"/>
              </a:spcBef>
              <a:spcAft>
                <a:spcPts val="1000"/>
              </a:spcAft>
              <a:buClr>
                <a:srgbClr val="FFFFFF"/>
              </a:buClr>
              <a:buFont typeface="Montserrat" panose="00000500000000000000" pitchFamily="2" charset="0"/>
              <a:buChar char="‐"/>
              <a:defRPr sz="1400" b="1" spc="0" baseline="0">
                <a:solidFill>
                  <a:srgbClr val="FFFFFF"/>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538569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Page Imag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A308-D14F-47C4-ACE1-3D9B016A5C8E}"/>
              </a:ext>
            </a:extLst>
          </p:cNvPr>
          <p:cNvSpPr>
            <a:spLocks noGrp="1"/>
          </p:cNvSpPr>
          <p:nvPr>
            <p:ph type="ctrTitle"/>
          </p:nvPr>
        </p:nvSpPr>
        <p:spPr>
          <a:xfrm>
            <a:off x="701100" y="685831"/>
            <a:ext cx="5029144" cy="457194"/>
          </a:xfrm>
        </p:spPr>
        <p:txBody>
          <a:bodyPr vert="horz" lIns="91440" tIns="0" rIns="91440" bIns="0" rtlCol="0" anchor="ctr">
            <a:noAutofit/>
          </a:bodyPr>
          <a:lstStyle>
            <a:lvl1pPr algn="l">
              <a:defRPr lang="en-US" sz="2400">
                <a:solidFill>
                  <a:srgbClr val="231F20"/>
                </a:solidFill>
              </a:defRPr>
            </a:lvl1p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3" name="Subtitle 2">
            <a:extLst>
              <a:ext uri="{FF2B5EF4-FFF2-40B4-BE49-F238E27FC236}">
                <a16:creationId xmlns:a16="http://schemas.microsoft.com/office/drawing/2014/main" id="{BE256629-3753-4056-A41B-CFA63289D536}"/>
              </a:ext>
            </a:extLst>
          </p:cNvPr>
          <p:cNvSpPr>
            <a:spLocks noGrp="1"/>
          </p:cNvSpPr>
          <p:nvPr>
            <p:ph type="subTitle" idx="1"/>
          </p:nvPr>
        </p:nvSpPr>
        <p:spPr>
          <a:xfrm>
            <a:off x="701098" y="1692961"/>
            <a:ext cx="5029145" cy="821649"/>
          </a:xfrm>
        </p:spPr>
        <p:txBody>
          <a:bodyPr vert="horz" lIns="0" tIns="0" rIns="0" bIns="0" rtlCol="0" anchor="t">
            <a:noAutofit/>
          </a:bodyPr>
          <a:lstStyle>
            <a:lvl1pPr marL="0" indent="0" algn="l">
              <a:buNone/>
              <a:defRPr lang="en-US" sz="2000" i="0" spc="0" baseline="0">
                <a:solidFill>
                  <a:srgbClr val="00BE6D"/>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nSpc>
                <a:spcPct val="100000"/>
              </a:lnSpc>
              <a:spcBef>
                <a:spcPts val="0"/>
              </a:spcBef>
              <a:buNone/>
            </a:pPr>
            <a:r>
              <a:rPr lang="en-US" dirty="0"/>
              <a:t>Click to edit Master subtitle style</a:t>
            </a:r>
          </a:p>
        </p:txBody>
      </p:sp>
      <p:sp>
        <p:nvSpPr>
          <p:cNvPr id="7" name="Text Placeholder 6">
            <a:extLst>
              <a:ext uri="{FF2B5EF4-FFF2-40B4-BE49-F238E27FC236}">
                <a16:creationId xmlns:a16="http://schemas.microsoft.com/office/drawing/2014/main" id="{89DA7244-45C4-4CA0-8544-5748A91BC090}"/>
              </a:ext>
            </a:extLst>
          </p:cNvPr>
          <p:cNvSpPr>
            <a:spLocks noGrp="1"/>
          </p:cNvSpPr>
          <p:nvPr>
            <p:ph type="body" sz="quarter" idx="14"/>
          </p:nvPr>
        </p:nvSpPr>
        <p:spPr>
          <a:xfrm>
            <a:off x="701098" y="3063247"/>
            <a:ext cx="5029145" cy="2194534"/>
          </a:xfrm>
          <a:prstGeom prst="rect">
            <a:avLst/>
          </a:prstGeom>
        </p:spPr>
        <p:txBody>
          <a:bodyPr lIns="0" tIns="0" rIns="0" bIns="0"/>
          <a:lstStyle>
            <a:lvl1pPr marL="0" indent="0" algn="just">
              <a:lnSpc>
                <a:spcPct val="124000"/>
              </a:lnSpc>
              <a:spcBef>
                <a:spcPts val="0"/>
              </a:spcBef>
              <a:spcAft>
                <a:spcPts val="2000"/>
              </a:spcAft>
              <a:buNone/>
              <a:defRPr sz="1100" b="0" baseline="0">
                <a:solidFill>
                  <a:srgbClr val="000000"/>
                </a:solidFill>
                <a:latin typeface="Montserrat" pitchFamily="2" charset="77"/>
              </a:defRPr>
            </a:lvl1pPr>
          </a:lstStyle>
          <a:p>
            <a:pPr lvl="0"/>
            <a:r>
              <a:rPr lang="en-GB" dirty="0"/>
              <a:t>Click to edit Master text styles</a:t>
            </a:r>
          </a:p>
        </p:txBody>
      </p:sp>
      <p:pic>
        <p:nvPicPr>
          <p:cNvPr id="8" name="Picture 7">
            <a:extLst>
              <a:ext uri="{FF2B5EF4-FFF2-40B4-BE49-F238E27FC236}">
                <a16:creationId xmlns:a16="http://schemas.microsoft.com/office/drawing/2014/main" id="{AACD0CD4-A35F-4BCD-8CBE-B4EF3B4EA2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9" name="Group 8">
            <a:extLst>
              <a:ext uri="{FF2B5EF4-FFF2-40B4-BE49-F238E27FC236}">
                <a16:creationId xmlns:a16="http://schemas.microsoft.com/office/drawing/2014/main" id="{C0396112-C6A7-4BE3-AE12-969497D6B52C}"/>
              </a:ext>
            </a:extLst>
          </p:cNvPr>
          <p:cNvGrpSpPr/>
          <p:nvPr userDrawn="1"/>
        </p:nvGrpSpPr>
        <p:grpSpPr>
          <a:xfrm>
            <a:off x="426782" y="502300"/>
            <a:ext cx="182878" cy="183530"/>
            <a:chOff x="1524050" y="320074"/>
            <a:chExt cx="182878" cy="183530"/>
          </a:xfrm>
        </p:grpSpPr>
        <p:cxnSp>
          <p:nvCxnSpPr>
            <p:cNvPr id="10" name="Straight Connector 9">
              <a:extLst>
                <a:ext uri="{FF2B5EF4-FFF2-40B4-BE49-F238E27FC236}">
                  <a16:creationId xmlns:a16="http://schemas.microsoft.com/office/drawing/2014/main" id="{C4D913F3-CD67-47B4-B609-DEBFC649A888}"/>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7B0E39D-F5F1-4C4E-8B2A-14A5A9B2DA56}"/>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C89458FB-50BF-42AA-8990-38FEDED0DE58}"/>
              </a:ext>
            </a:extLst>
          </p:cNvPr>
          <p:cNvCxnSpPr>
            <a:cxnSpLocks/>
          </p:cNvCxnSpPr>
          <p:nvPr userDrawn="1"/>
        </p:nvCxnSpPr>
        <p:spPr>
          <a:xfrm>
            <a:off x="701098" y="1325903"/>
            <a:ext cx="5029146"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DC8DEC8C-A81D-4184-A09C-FD5E449AE6BB}"/>
              </a:ext>
            </a:extLst>
          </p:cNvPr>
          <p:cNvSpPr>
            <a:spLocks noGrp="1"/>
          </p:cNvSpPr>
          <p:nvPr>
            <p:ph type="pic" sz="quarter" idx="18"/>
          </p:nvPr>
        </p:nvSpPr>
        <p:spPr>
          <a:xfrm>
            <a:off x="6096000" y="0"/>
            <a:ext cx="6095999" cy="6858000"/>
          </a:xfrm>
          <a:solidFill>
            <a:schemeClr val="bg1">
              <a:lumMod val="95000"/>
            </a:schemeClr>
          </a:solidFill>
        </p:spPr>
        <p:txBody>
          <a:bodyPr anchor="ctr"/>
          <a:lstStyle>
            <a:lvl1pPr algn="ctr">
              <a:buNone/>
              <a:defRPr sz="1200" b="0" cap="all" baseline="0">
                <a:solidFill>
                  <a:srgbClr val="000000"/>
                </a:solidFill>
              </a:defRPr>
            </a:lvl1pPr>
          </a:lstStyle>
          <a:p>
            <a:endParaRPr lang="en-US"/>
          </a:p>
        </p:txBody>
      </p:sp>
    </p:spTree>
    <p:extLst>
      <p:ext uri="{BB962C8B-B14F-4D97-AF65-F5344CB8AC3E}">
        <p14:creationId xmlns:p14="http://schemas.microsoft.com/office/powerpoint/2010/main" val="1414383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480CCCB-A62E-9445-8634-19B8EA969782}"/>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23775" y="6172170"/>
            <a:ext cx="368763" cy="368763"/>
          </a:xfrm>
          <a:prstGeom prst="rect">
            <a:avLst/>
          </a:prstGeom>
        </p:spPr>
      </p:pic>
      <p:grpSp>
        <p:nvGrpSpPr>
          <p:cNvPr id="7" name="Group 6">
            <a:extLst>
              <a:ext uri="{FF2B5EF4-FFF2-40B4-BE49-F238E27FC236}">
                <a16:creationId xmlns:a16="http://schemas.microsoft.com/office/drawing/2014/main" id="{5866B4FD-74E8-419F-8E6A-45EFA3BE2ED6}"/>
              </a:ext>
            </a:extLst>
          </p:cNvPr>
          <p:cNvGrpSpPr/>
          <p:nvPr userDrawn="1"/>
        </p:nvGrpSpPr>
        <p:grpSpPr>
          <a:xfrm>
            <a:off x="426782" y="502300"/>
            <a:ext cx="182878" cy="183530"/>
            <a:chOff x="1524050" y="320074"/>
            <a:chExt cx="182878" cy="183530"/>
          </a:xfrm>
        </p:grpSpPr>
        <p:cxnSp>
          <p:nvCxnSpPr>
            <p:cNvPr id="8" name="Straight Connector 7">
              <a:extLst>
                <a:ext uri="{FF2B5EF4-FFF2-40B4-BE49-F238E27FC236}">
                  <a16:creationId xmlns:a16="http://schemas.microsoft.com/office/drawing/2014/main" id="{6E2426BB-5402-47CB-B18B-EB7A18E34B49}"/>
                </a:ext>
              </a:extLst>
            </p:cNvPr>
            <p:cNvCxnSpPr>
              <a:cxnSpLocks/>
            </p:cNvCxnSpPr>
            <p:nvPr userDrawn="1"/>
          </p:nvCxnSpPr>
          <p:spPr>
            <a:xfrm>
              <a:off x="1524050" y="320074"/>
              <a:ext cx="182878" cy="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5FACC-32D3-42C6-8A2A-1CF09CBAD1BF}"/>
                </a:ext>
              </a:extLst>
            </p:cNvPr>
            <p:cNvCxnSpPr>
              <a:cxnSpLocks/>
            </p:cNvCxnSpPr>
            <p:nvPr userDrawn="1"/>
          </p:nvCxnSpPr>
          <p:spPr>
            <a:xfrm flipV="1">
              <a:off x="1524050" y="320074"/>
              <a:ext cx="0" cy="183530"/>
            </a:xfrm>
            <a:prstGeom prst="line">
              <a:avLst/>
            </a:prstGeom>
            <a:ln w="38100" cap="sq">
              <a:solidFill>
                <a:srgbClr val="00BE6D"/>
              </a:solidFill>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C636E56E-DEFE-422C-9CFF-2AC0EF7650CC}"/>
              </a:ext>
            </a:extLst>
          </p:cNvPr>
          <p:cNvCxnSpPr>
            <a:cxnSpLocks/>
          </p:cNvCxnSpPr>
          <p:nvPr userDrawn="1"/>
        </p:nvCxnSpPr>
        <p:spPr>
          <a:xfrm>
            <a:off x="701098" y="1325903"/>
            <a:ext cx="10789920" cy="0"/>
          </a:xfrm>
          <a:prstGeom prst="line">
            <a:avLst/>
          </a:prstGeom>
          <a:ln w="3175">
            <a:solidFill>
              <a:srgbClr val="231F2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1CD77317-A568-4B95-8E30-4EDB7302E448}"/>
              </a:ext>
            </a:extLst>
          </p:cNvPr>
          <p:cNvSpPr>
            <a:spLocks noGrp="1"/>
          </p:cNvSpPr>
          <p:nvPr>
            <p:ph type="title"/>
          </p:nvPr>
        </p:nvSpPr>
        <p:spPr>
          <a:xfrm>
            <a:off x="700983" y="685830"/>
            <a:ext cx="9326894" cy="457200"/>
          </a:xfrm>
          <a:prstGeom prst="rect">
            <a:avLst/>
          </a:prstGeom>
        </p:spPr>
        <p:txBody>
          <a:bodyPr vert="horz" lIns="91440" tIns="0" rIns="91440" bIns="0" rtlCol="0" anchor="ctr">
            <a:noAutofit/>
          </a:bodyPr>
          <a:lstStyle/>
          <a:p>
            <a:pPr marL="228600" lvl="0" indent="-228600">
              <a:lnSpc>
                <a:spcPct val="100000"/>
              </a:lnSpc>
              <a:spcBef>
                <a:spcPts val="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id="{F3A6F262-CD67-49FA-8B17-9A15E803435D}"/>
              </a:ext>
            </a:extLst>
          </p:cNvPr>
          <p:cNvSpPr>
            <a:spLocks noGrp="1"/>
          </p:cNvSpPr>
          <p:nvPr>
            <p:ph type="body" idx="1"/>
          </p:nvPr>
        </p:nvSpPr>
        <p:spPr>
          <a:xfrm>
            <a:off x="609660" y="1600225"/>
            <a:ext cx="9418217" cy="4576738"/>
          </a:xfrm>
          <a:prstGeom prst="rect">
            <a:avLst/>
          </a:prstGeom>
        </p:spPr>
        <p:txBody>
          <a:bodyPr vert="horz" lIns="91440" tIns="91440" rIns="91440" bIns="91440" rtlCol="0">
            <a:noAutofit/>
          </a:bodyPr>
          <a:lstStyle/>
          <a:p>
            <a:pPr lvl="0"/>
            <a:r>
              <a:rPr lang="en-US" dirty="0"/>
              <a:t>Click to edit Master text styles</a:t>
            </a:r>
          </a:p>
          <a:p>
            <a:pPr lvl="1"/>
            <a:r>
              <a:rPr lang="en-US" dirty="0"/>
              <a:t>Second level</a:t>
            </a:r>
          </a:p>
        </p:txBody>
      </p:sp>
      <p:sp>
        <p:nvSpPr>
          <p:cNvPr id="6" name="Footer Placeholder 5">
            <a:extLst>
              <a:ext uri="{FF2B5EF4-FFF2-40B4-BE49-F238E27FC236}">
                <a16:creationId xmlns:a16="http://schemas.microsoft.com/office/drawing/2014/main" id="{FD6BDE65-696E-4D16-93B1-09F5E24587A8}"/>
              </a:ext>
            </a:extLst>
          </p:cNvPr>
          <p:cNvSpPr>
            <a:spLocks noGrp="1"/>
          </p:cNvSpPr>
          <p:nvPr>
            <p:ph type="ftr" sz="quarter" idx="3"/>
          </p:nvPr>
        </p:nvSpPr>
        <p:spPr>
          <a:xfrm>
            <a:off x="7924780" y="6353386"/>
            <a:ext cx="3200366" cy="184524"/>
          </a:xfrm>
          <a:prstGeom prst="rect">
            <a:avLst/>
          </a:prstGeom>
        </p:spPr>
        <p:txBody>
          <a:bodyPr vert="horz" lIns="0" tIns="0" rIns="0" bIns="0" rtlCol="0" anchor="ctr"/>
          <a:lstStyle>
            <a:lvl1pPr algn="ctr">
              <a:defRPr lang="en-US" sz="1100" b="0" dirty="0">
                <a:solidFill>
                  <a:srgbClr val="00BE6D"/>
                </a:solidFill>
                <a:latin typeface="Montserrat" panose="00000500000000000000" pitchFamily="2" charset="0"/>
              </a:defRPr>
            </a:lvl1pPr>
          </a:lstStyle>
          <a:p>
            <a:pPr algn="r"/>
            <a:r>
              <a:rPr lang="en-US" dirty="0"/>
              <a:t>Footer Line</a:t>
            </a:r>
            <a:endParaRPr lang="en-US" b="1" dirty="0"/>
          </a:p>
        </p:txBody>
      </p:sp>
      <p:sp>
        <p:nvSpPr>
          <p:cNvPr id="12" name="Date Placeholder 11">
            <a:extLst>
              <a:ext uri="{FF2B5EF4-FFF2-40B4-BE49-F238E27FC236}">
                <a16:creationId xmlns:a16="http://schemas.microsoft.com/office/drawing/2014/main" id="{89851605-7F6A-4018-938B-2BD7FB3304C5}"/>
              </a:ext>
            </a:extLst>
          </p:cNvPr>
          <p:cNvSpPr>
            <a:spLocks noGrp="1"/>
          </p:cNvSpPr>
          <p:nvPr>
            <p:ph type="dt" sz="half" idx="2"/>
          </p:nvPr>
        </p:nvSpPr>
        <p:spPr>
          <a:xfrm>
            <a:off x="11442959" y="135561"/>
            <a:ext cx="640073" cy="184524"/>
          </a:xfrm>
          <a:prstGeom prst="rect">
            <a:avLst/>
          </a:prstGeom>
          <a:solidFill>
            <a:srgbClr val="00BE6D"/>
          </a:solidFill>
        </p:spPr>
        <p:txBody>
          <a:bodyPr vert="horz" lIns="91440" tIns="91440" rIns="91440" bIns="91440" rtlCol="0" anchor="ctr"/>
          <a:lstStyle>
            <a:lvl1pPr algn="ctr">
              <a:defRPr lang="en-US" sz="800" b="0" cap="all" spc="100" baseline="0" smtClean="0">
                <a:solidFill>
                  <a:srgbClr val="FFFFFF"/>
                </a:solidFill>
                <a:latin typeface="Montserrat" panose="00000500000000000000" pitchFamily="2" charset="0"/>
              </a:defRPr>
            </a:lvl1pPr>
          </a:lstStyle>
          <a:p>
            <a:r>
              <a:rPr lang="en-US" dirty="0"/>
              <a:t>Jan-21</a:t>
            </a:r>
          </a:p>
        </p:txBody>
      </p:sp>
      <p:sp>
        <p:nvSpPr>
          <p:cNvPr id="13" name="Slide Number Placeholder 12">
            <a:extLst>
              <a:ext uri="{FF2B5EF4-FFF2-40B4-BE49-F238E27FC236}">
                <a16:creationId xmlns:a16="http://schemas.microsoft.com/office/drawing/2014/main" id="{C8C0C1E0-CBFA-4B4C-8742-EFF277A0E387}"/>
              </a:ext>
            </a:extLst>
          </p:cNvPr>
          <p:cNvSpPr>
            <a:spLocks noGrp="1"/>
          </p:cNvSpPr>
          <p:nvPr>
            <p:ph type="sldNum" sz="quarter" idx="4"/>
          </p:nvPr>
        </p:nvSpPr>
        <p:spPr>
          <a:xfrm>
            <a:off x="11216585" y="6353382"/>
            <a:ext cx="365786" cy="184533"/>
          </a:xfrm>
          <a:prstGeom prst="rect">
            <a:avLst/>
          </a:prstGeom>
        </p:spPr>
        <p:txBody>
          <a:bodyPr vert="horz" lIns="0" tIns="0" rIns="0" bIns="0" rtlCol="0" anchor="ctr"/>
          <a:lstStyle>
            <a:lvl1pPr algn="r">
              <a:defRPr lang="en-US" sz="1100" b="1" smtClean="0">
                <a:solidFill>
                  <a:srgbClr val="000000"/>
                </a:solidFill>
                <a:latin typeface="Montserrat" panose="00000500000000000000" pitchFamily="2" charset="0"/>
              </a:defRPr>
            </a:lvl1pPr>
          </a:lstStyle>
          <a:p>
            <a:fld id="{8E620370-C621-4261-9B3E-A148FC4303D2}" type="slidenum">
              <a:rPr lang="en-US" smtClean="0"/>
              <a:pPr/>
              <a:t>‹#›</a:t>
            </a:fld>
            <a:endParaRPr lang="en-US" dirty="0"/>
          </a:p>
        </p:txBody>
      </p:sp>
    </p:spTree>
    <p:extLst>
      <p:ext uri="{BB962C8B-B14F-4D97-AF65-F5344CB8AC3E}">
        <p14:creationId xmlns:p14="http://schemas.microsoft.com/office/powerpoint/2010/main" val="36897553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748" r:id="rId3"/>
    <p:sldLayoutId id="2147483749" r:id="rId4"/>
    <p:sldLayoutId id="2147483747" r:id="rId5"/>
    <p:sldLayoutId id="2147483712" r:id="rId6"/>
    <p:sldLayoutId id="2147483701" r:id="rId7"/>
    <p:sldLayoutId id="2147483714" r:id="rId8"/>
    <p:sldLayoutId id="2147483713" r:id="rId9"/>
    <p:sldLayoutId id="2147483715" r:id="rId10"/>
    <p:sldLayoutId id="2147483717" r:id="rId11"/>
    <p:sldLayoutId id="2147483718" r:id="rId12"/>
    <p:sldLayoutId id="2147483722" r:id="rId13"/>
    <p:sldLayoutId id="2147483723" r:id="rId14"/>
    <p:sldLayoutId id="2147483676" r:id="rId15"/>
    <p:sldLayoutId id="2147483742" r:id="rId16"/>
    <p:sldLayoutId id="2147483743" r:id="rId17"/>
    <p:sldLayoutId id="2147483751" r:id="rId18"/>
  </p:sldLayoutIdLst>
  <p:txStyles>
    <p:titleStyle>
      <a:lvl1pPr algn="l" defTabSz="914400" rtl="0" eaLnBrk="1" latinLnBrk="0" hangingPunct="1">
        <a:lnSpc>
          <a:spcPct val="90000"/>
        </a:lnSpc>
        <a:spcBef>
          <a:spcPct val="0"/>
        </a:spcBef>
        <a:buNone/>
        <a:defRPr lang="en-US" sz="2800" b="1" i="0" kern="1200" baseline="0" smtClean="0">
          <a:solidFill>
            <a:srgbClr val="000000"/>
          </a:solidFill>
          <a:latin typeface="Montserrat" pitchFamily="2" charset="77"/>
          <a:ea typeface="+mn-ea"/>
          <a:cs typeface="+mn-cs"/>
        </a:defRPr>
      </a:lvl1pPr>
    </p:titleStyle>
    <p:bodyStyle>
      <a:lvl1pPr marL="228600" indent="-228600" algn="l" defTabSz="914400" rtl="0" eaLnBrk="1" latinLnBrk="0" hangingPunct="1">
        <a:lnSpc>
          <a:spcPct val="110000"/>
        </a:lnSpc>
        <a:spcBef>
          <a:spcPts val="1000"/>
        </a:spcBef>
        <a:buClr>
          <a:srgbClr val="00BE6D"/>
        </a:buClr>
        <a:buFont typeface="Montserrat" panose="00000500000000000000" pitchFamily="2" charset="0"/>
        <a:buChar char="‐"/>
        <a:defRPr sz="1400" b="1" kern="1200" spc="100" baseline="0">
          <a:solidFill>
            <a:srgbClr val="000000"/>
          </a:solidFill>
          <a:latin typeface="Montserrat" panose="00000500000000000000" pitchFamily="2" charset="0"/>
          <a:ea typeface="+mn-ea"/>
          <a:cs typeface="+mn-cs"/>
        </a:defRPr>
      </a:lvl1pPr>
      <a:lvl2pPr marL="228600" indent="0" algn="l" defTabSz="914400" rtl="0" eaLnBrk="1" latinLnBrk="0" hangingPunct="1">
        <a:lnSpc>
          <a:spcPct val="110000"/>
        </a:lnSpc>
        <a:spcBef>
          <a:spcPts val="0"/>
        </a:spcBef>
        <a:spcAft>
          <a:spcPts val="500"/>
        </a:spcAft>
        <a:buClr>
          <a:srgbClr val="00BE6D"/>
        </a:buClr>
        <a:buFont typeface="Montserrat" panose="00000500000000000000" pitchFamily="2" charset="0"/>
        <a:buNone/>
        <a:defRPr sz="1100" kern="1200" spc="100" baseline="0">
          <a:solidFill>
            <a:srgbClr val="000000"/>
          </a:solidFill>
          <a:latin typeface="Montserrat" panose="00000500000000000000" pitchFamily="2" charset="0"/>
          <a:ea typeface="+mn-ea"/>
          <a:cs typeface="+mn-cs"/>
        </a:defRPr>
      </a:lvl2pPr>
      <a:lvl3pPr marL="11430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3pPr>
      <a:lvl4pPr marL="16002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10000"/>
        </a:lnSpc>
        <a:spcBef>
          <a:spcPts val="500"/>
        </a:spcBef>
        <a:buClr>
          <a:srgbClr val="00BE6D"/>
        </a:buClr>
        <a:buFont typeface="Montserrat" panose="00000500000000000000" pitchFamily="2" charset="0"/>
        <a:buChar char="‐"/>
        <a:defRPr sz="1100" kern="1200" spc="100" baseline="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blog.hubspot.com/service/customer-journey-map"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hyperlink" Target="https://amzn.to/3tig0CR"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hyperlink" Target="https://amzn.to/34KFzSS" TargetMode="Externa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hyperlink" Target="https://hbr.org/2007/11/mapping-your-competitive-position"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hyperlink" Target="https://nulab.com/blog/startups/how-to-get-started-with-a-competitive-positioning-strategy/" TargetMode="Externa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hyperlink" Target="https://blog.hubspot.com/sales/brand-positioning-strategy"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6DA66-D00F-4E8F-9BA3-E80C98F890C0}"/>
              </a:ext>
            </a:extLst>
          </p:cNvPr>
          <p:cNvSpPr>
            <a:spLocks noGrp="1"/>
          </p:cNvSpPr>
          <p:nvPr>
            <p:ph type="title"/>
          </p:nvPr>
        </p:nvSpPr>
        <p:spPr>
          <a:xfrm>
            <a:off x="701099" y="5852166"/>
            <a:ext cx="4846266" cy="1005834"/>
          </a:xfrm>
        </p:spPr>
        <p:txBody>
          <a:bodyPr/>
          <a:lstStyle/>
          <a:p>
            <a:r>
              <a:rPr lang="en-US" dirty="0"/>
              <a:t>Product Management</a:t>
            </a:r>
            <a:br>
              <a:rPr lang="en-US" dirty="0"/>
            </a:br>
            <a:r>
              <a:rPr lang="en-US" dirty="0"/>
              <a:t>Module 4 – Office Hours</a:t>
            </a:r>
            <a:br>
              <a:rPr lang="en-US" dirty="0"/>
            </a:br>
            <a:r>
              <a:rPr lang="en-US" dirty="0"/>
              <a:t>Oct 29, 2023</a:t>
            </a:r>
          </a:p>
        </p:txBody>
      </p:sp>
      <p:pic>
        <p:nvPicPr>
          <p:cNvPr id="3" name="Google Shape;89;p1">
            <a:extLst>
              <a:ext uri="{FF2B5EF4-FFF2-40B4-BE49-F238E27FC236}">
                <a16:creationId xmlns:a16="http://schemas.microsoft.com/office/drawing/2014/main" id="{61E85CCC-DB43-D14B-B3BE-644964C624FD}"/>
              </a:ext>
            </a:extLst>
          </p:cNvPr>
          <p:cNvPicPr preferRelativeResize="0"/>
          <p:nvPr/>
        </p:nvPicPr>
        <p:blipFill rotWithShape="1">
          <a:blip r:embed="rId3">
            <a:alphaModFix/>
          </a:blip>
          <a:srcRect/>
          <a:stretch/>
        </p:blipFill>
        <p:spPr>
          <a:xfrm>
            <a:off x="0" y="1936668"/>
            <a:ext cx="12192000" cy="3746547"/>
          </a:xfrm>
          <a:prstGeom prst="rect">
            <a:avLst/>
          </a:prstGeom>
          <a:noFill/>
          <a:ln>
            <a:noFill/>
          </a:ln>
        </p:spPr>
      </p:pic>
    </p:spTree>
    <p:extLst>
      <p:ext uri="{BB962C8B-B14F-4D97-AF65-F5344CB8AC3E}">
        <p14:creationId xmlns:p14="http://schemas.microsoft.com/office/powerpoint/2010/main" val="1516477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14022"/>
            <a:ext cx="9972134" cy="602073"/>
          </a:xfrm>
          <a:prstGeom prst="rect">
            <a:avLst/>
          </a:prstGeom>
          <a:noFill/>
          <a:ln>
            <a:noFill/>
          </a:ln>
        </p:spPr>
        <p:txBody>
          <a:bodyPr spcFirstLastPara="1" wrap="square" lIns="0" tIns="12050" rIns="0" bIns="0" anchor="ctr" anchorCtr="0">
            <a:spAutoFit/>
          </a:bodyPr>
          <a:lstStyle/>
          <a:p>
            <a:pPr>
              <a:lnSpc>
                <a:spcPts val="4556"/>
              </a:lnSpc>
            </a:pPr>
            <a:r>
              <a:rPr lang="en-US" dirty="0">
                <a:solidFill>
                  <a:schemeClr val="accent1"/>
                </a:solidFill>
                <a:latin typeface="Arial"/>
                <a:cs typeface="Arial"/>
              </a:rPr>
              <a:t>Lessons Learned</a:t>
            </a:r>
            <a:endParaRPr lang="en-US" sz="2800" dirty="0"/>
          </a:p>
        </p:txBody>
      </p:sp>
      <p:sp>
        <p:nvSpPr>
          <p:cNvPr id="2" name="Shape 3">
            <a:extLst>
              <a:ext uri="{FF2B5EF4-FFF2-40B4-BE49-F238E27FC236}">
                <a16:creationId xmlns:a16="http://schemas.microsoft.com/office/drawing/2014/main" id="{5FC94040-73C2-90C3-C855-1085B474A9DC}"/>
              </a:ext>
            </a:extLst>
          </p:cNvPr>
          <p:cNvSpPr/>
          <p:nvPr/>
        </p:nvSpPr>
        <p:spPr>
          <a:xfrm>
            <a:off x="2878601" y="1952725"/>
            <a:ext cx="32345" cy="4206379"/>
          </a:xfrm>
          <a:prstGeom prst="rect">
            <a:avLst/>
          </a:prstGeom>
          <a:solidFill>
            <a:srgbClr val="B5B7E3"/>
          </a:solidFill>
          <a:ln/>
        </p:spPr>
      </p:sp>
      <p:sp>
        <p:nvSpPr>
          <p:cNvPr id="3" name="Shape 4">
            <a:extLst>
              <a:ext uri="{FF2B5EF4-FFF2-40B4-BE49-F238E27FC236}">
                <a16:creationId xmlns:a16="http://schemas.microsoft.com/office/drawing/2014/main" id="{1C295C65-97F6-696F-E595-76B2BD74CB1F}"/>
              </a:ext>
            </a:extLst>
          </p:cNvPr>
          <p:cNvSpPr/>
          <p:nvPr/>
        </p:nvSpPr>
        <p:spPr>
          <a:xfrm>
            <a:off x="3076790" y="2244824"/>
            <a:ext cx="566242" cy="32345"/>
          </a:xfrm>
          <a:prstGeom prst="rect">
            <a:avLst/>
          </a:prstGeom>
          <a:solidFill>
            <a:srgbClr val="B5B7E3"/>
          </a:solidFill>
          <a:ln/>
        </p:spPr>
      </p:sp>
      <p:sp>
        <p:nvSpPr>
          <p:cNvPr id="4" name="Shape 5">
            <a:extLst>
              <a:ext uri="{FF2B5EF4-FFF2-40B4-BE49-F238E27FC236}">
                <a16:creationId xmlns:a16="http://schemas.microsoft.com/office/drawing/2014/main" id="{69037441-9C29-B245-F35E-171CE4741059}"/>
              </a:ext>
            </a:extLst>
          </p:cNvPr>
          <p:cNvSpPr/>
          <p:nvPr/>
        </p:nvSpPr>
        <p:spPr>
          <a:xfrm>
            <a:off x="2712757" y="2079030"/>
            <a:ext cx="364033" cy="364033"/>
          </a:xfrm>
          <a:prstGeom prst="roundRect">
            <a:avLst>
              <a:gd name="adj" fmla="val 20000"/>
            </a:avLst>
          </a:prstGeom>
          <a:solidFill>
            <a:srgbClr val="DADBF1"/>
          </a:solidFill>
          <a:ln w="12025">
            <a:solidFill>
              <a:srgbClr val="B5B7E3"/>
            </a:solidFill>
            <a:prstDash val="solid"/>
          </a:ln>
        </p:spPr>
      </p:sp>
      <p:sp>
        <p:nvSpPr>
          <p:cNvPr id="5" name="Text 6">
            <a:extLst>
              <a:ext uri="{FF2B5EF4-FFF2-40B4-BE49-F238E27FC236}">
                <a16:creationId xmlns:a16="http://schemas.microsoft.com/office/drawing/2014/main" id="{D7229195-66B9-8AAE-BC54-C612F9772E7B}"/>
              </a:ext>
            </a:extLst>
          </p:cNvPr>
          <p:cNvSpPr/>
          <p:nvPr/>
        </p:nvSpPr>
        <p:spPr>
          <a:xfrm>
            <a:off x="2839162" y="2109391"/>
            <a:ext cx="111125" cy="303312"/>
          </a:xfrm>
          <a:prstGeom prst="rect">
            <a:avLst/>
          </a:prstGeom>
          <a:noFill/>
          <a:ln/>
        </p:spPr>
        <p:txBody>
          <a:bodyPr wrap="none" rtlCol="0" anchor="t"/>
          <a:lstStyle/>
          <a:p>
            <a:pPr algn="ctr">
              <a:lnSpc>
                <a:spcPts val="2388"/>
              </a:lnSpc>
            </a:pPr>
            <a:r>
              <a:rPr lang="en-US" b="1" kern="0" spc="-26" dirty="0">
                <a:solidFill>
                  <a:srgbClr val="272525"/>
                </a:solidFill>
                <a:latin typeface="Inter" pitchFamily="34" charset="0"/>
                <a:ea typeface="Inter" pitchFamily="34" charset="-122"/>
                <a:cs typeface="Inter" pitchFamily="34" charset="-120"/>
              </a:rPr>
              <a:t>1</a:t>
            </a:r>
            <a:endParaRPr lang="en-US" dirty="0"/>
          </a:p>
        </p:txBody>
      </p:sp>
      <p:sp>
        <p:nvSpPr>
          <p:cNvPr id="6" name="Text 7">
            <a:extLst>
              <a:ext uri="{FF2B5EF4-FFF2-40B4-BE49-F238E27FC236}">
                <a16:creationId xmlns:a16="http://schemas.microsoft.com/office/drawing/2014/main" id="{D4706E02-25DF-D3E6-BD26-6DA0A7B471ED}"/>
              </a:ext>
            </a:extLst>
          </p:cNvPr>
          <p:cNvSpPr/>
          <p:nvPr/>
        </p:nvSpPr>
        <p:spPr>
          <a:xfrm>
            <a:off x="3784568" y="2114451"/>
            <a:ext cx="1617861" cy="252710"/>
          </a:xfrm>
          <a:prstGeom prst="rect">
            <a:avLst/>
          </a:prstGeom>
          <a:noFill/>
          <a:ln/>
        </p:spPr>
        <p:txBody>
          <a:bodyPr wrap="none" rtlCol="0" anchor="t"/>
          <a:lstStyle/>
          <a:p>
            <a:pPr>
              <a:lnSpc>
                <a:spcPts val="1991"/>
              </a:lnSpc>
            </a:pPr>
            <a:r>
              <a:rPr lang="en-US" b="1" kern="0" spc="-47" dirty="0">
                <a:solidFill>
                  <a:srgbClr val="272525"/>
                </a:solidFill>
                <a:latin typeface="Inter" pitchFamily="34" charset="0"/>
                <a:ea typeface="Inter" pitchFamily="34" charset="-122"/>
                <a:cs typeface="Inter" pitchFamily="34" charset="-120"/>
              </a:rPr>
              <a:t>Differentiation</a:t>
            </a:r>
            <a:endParaRPr lang="en-US" dirty="0"/>
          </a:p>
        </p:txBody>
      </p:sp>
      <p:sp>
        <p:nvSpPr>
          <p:cNvPr id="7" name="Text 8">
            <a:extLst>
              <a:ext uri="{FF2B5EF4-FFF2-40B4-BE49-F238E27FC236}">
                <a16:creationId xmlns:a16="http://schemas.microsoft.com/office/drawing/2014/main" id="{F151F6B9-A07D-D55E-09EC-CA4541BF5F67}"/>
              </a:ext>
            </a:extLst>
          </p:cNvPr>
          <p:cNvSpPr/>
          <p:nvPr/>
        </p:nvSpPr>
        <p:spPr>
          <a:xfrm>
            <a:off x="3784568" y="2528888"/>
            <a:ext cx="6552803" cy="517723"/>
          </a:xfrm>
          <a:prstGeom prst="rect">
            <a:avLst/>
          </a:prstGeom>
          <a:noFill/>
          <a:ln/>
        </p:spPr>
        <p:txBody>
          <a:bodyPr wrap="square" rtlCol="0" anchor="t"/>
          <a:lstStyle/>
          <a:p>
            <a:pPr>
              <a:lnSpc>
                <a:spcPts val="2038"/>
              </a:lnSpc>
            </a:pPr>
            <a:r>
              <a:rPr lang="en-US" kern="0" spc="-26" dirty="0">
                <a:solidFill>
                  <a:srgbClr val="272525"/>
                </a:solidFill>
                <a:latin typeface="Inter" pitchFamily="34" charset="0"/>
                <a:ea typeface="Inter" pitchFamily="34" charset="-122"/>
                <a:cs typeface="Inter" pitchFamily="34" charset="-120"/>
              </a:rPr>
              <a:t>Successful positioning requires unique differentiation to stand out from competitors and meet consumer needs.</a:t>
            </a:r>
            <a:endParaRPr lang="en-US" dirty="0"/>
          </a:p>
        </p:txBody>
      </p:sp>
      <p:sp>
        <p:nvSpPr>
          <p:cNvPr id="8" name="Shape 9">
            <a:extLst>
              <a:ext uri="{FF2B5EF4-FFF2-40B4-BE49-F238E27FC236}">
                <a16:creationId xmlns:a16="http://schemas.microsoft.com/office/drawing/2014/main" id="{4746F995-0BC5-8B9D-A436-75155CE0BE18}"/>
              </a:ext>
            </a:extLst>
          </p:cNvPr>
          <p:cNvSpPr/>
          <p:nvPr/>
        </p:nvSpPr>
        <p:spPr>
          <a:xfrm>
            <a:off x="3076790" y="3700859"/>
            <a:ext cx="566242" cy="32345"/>
          </a:xfrm>
          <a:prstGeom prst="rect">
            <a:avLst/>
          </a:prstGeom>
          <a:solidFill>
            <a:srgbClr val="B5B7E3"/>
          </a:solidFill>
          <a:ln/>
        </p:spPr>
      </p:sp>
      <p:sp>
        <p:nvSpPr>
          <p:cNvPr id="15" name="Shape 10">
            <a:extLst>
              <a:ext uri="{FF2B5EF4-FFF2-40B4-BE49-F238E27FC236}">
                <a16:creationId xmlns:a16="http://schemas.microsoft.com/office/drawing/2014/main" id="{09C902EA-523D-FBEE-3BF4-30F16CA1A216}"/>
              </a:ext>
            </a:extLst>
          </p:cNvPr>
          <p:cNvSpPr/>
          <p:nvPr/>
        </p:nvSpPr>
        <p:spPr>
          <a:xfrm>
            <a:off x="2712757" y="3535065"/>
            <a:ext cx="364033" cy="364033"/>
          </a:xfrm>
          <a:prstGeom prst="roundRect">
            <a:avLst>
              <a:gd name="adj" fmla="val 20000"/>
            </a:avLst>
          </a:prstGeom>
          <a:solidFill>
            <a:srgbClr val="DADBF1"/>
          </a:solidFill>
          <a:ln w="12025">
            <a:solidFill>
              <a:srgbClr val="B5B7E3"/>
            </a:solidFill>
            <a:prstDash val="solid"/>
          </a:ln>
        </p:spPr>
      </p:sp>
      <p:sp>
        <p:nvSpPr>
          <p:cNvPr id="16" name="Text 11">
            <a:extLst>
              <a:ext uri="{FF2B5EF4-FFF2-40B4-BE49-F238E27FC236}">
                <a16:creationId xmlns:a16="http://schemas.microsoft.com/office/drawing/2014/main" id="{8695CC73-1AD5-3C14-D6D8-49258A59F56D}"/>
              </a:ext>
            </a:extLst>
          </p:cNvPr>
          <p:cNvSpPr/>
          <p:nvPr/>
        </p:nvSpPr>
        <p:spPr>
          <a:xfrm>
            <a:off x="2820112" y="3565426"/>
            <a:ext cx="149225" cy="303312"/>
          </a:xfrm>
          <a:prstGeom prst="rect">
            <a:avLst/>
          </a:prstGeom>
          <a:noFill/>
          <a:ln/>
        </p:spPr>
        <p:txBody>
          <a:bodyPr wrap="none" rtlCol="0" anchor="t"/>
          <a:lstStyle/>
          <a:p>
            <a:pPr algn="ctr">
              <a:lnSpc>
                <a:spcPts val="2388"/>
              </a:lnSpc>
            </a:pPr>
            <a:r>
              <a:rPr lang="en-US" b="1" kern="0" spc="-26" dirty="0">
                <a:solidFill>
                  <a:srgbClr val="272525"/>
                </a:solidFill>
                <a:latin typeface="Inter" pitchFamily="34" charset="0"/>
                <a:ea typeface="Inter" pitchFamily="34" charset="-122"/>
                <a:cs typeface="Inter" pitchFamily="34" charset="-120"/>
              </a:rPr>
              <a:t>2</a:t>
            </a:r>
            <a:endParaRPr lang="en-US" dirty="0"/>
          </a:p>
        </p:txBody>
      </p:sp>
      <p:sp>
        <p:nvSpPr>
          <p:cNvPr id="17" name="Text 12">
            <a:extLst>
              <a:ext uri="{FF2B5EF4-FFF2-40B4-BE49-F238E27FC236}">
                <a16:creationId xmlns:a16="http://schemas.microsoft.com/office/drawing/2014/main" id="{CC4502B4-697A-7B42-C762-D10D5F61BD12}"/>
              </a:ext>
            </a:extLst>
          </p:cNvPr>
          <p:cNvSpPr/>
          <p:nvPr/>
        </p:nvSpPr>
        <p:spPr>
          <a:xfrm>
            <a:off x="3784568" y="3570486"/>
            <a:ext cx="1617861" cy="252710"/>
          </a:xfrm>
          <a:prstGeom prst="rect">
            <a:avLst/>
          </a:prstGeom>
          <a:noFill/>
          <a:ln/>
        </p:spPr>
        <p:txBody>
          <a:bodyPr wrap="none" rtlCol="0" anchor="t"/>
          <a:lstStyle/>
          <a:p>
            <a:pPr>
              <a:lnSpc>
                <a:spcPts val="1991"/>
              </a:lnSpc>
            </a:pPr>
            <a:r>
              <a:rPr lang="en-US" b="1" kern="0" spc="-47" dirty="0">
                <a:solidFill>
                  <a:srgbClr val="272525"/>
                </a:solidFill>
                <a:latin typeface="Inter" pitchFamily="34" charset="0"/>
                <a:ea typeface="Inter" pitchFamily="34" charset="-122"/>
                <a:cs typeface="Inter" pitchFamily="34" charset="-120"/>
              </a:rPr>
              <a:t>Adaptability</a:t>
            </a:r>
            <a:endParaRPr lang="en-US" dirty="0"/>
          </a:p>
        </p:txBody>
      </p:sp>
      <p:sp>
        <p:nvSpPr>
          <p:cNvPr id="18" name="Text 13">
            <a:extLst>
              <a:ext uri="{FF2B5EF4-FFF2-40B4-BE49-F238E27FC236}">
                <a16:creationId xmlns:a16="http://schemas.microsoft.com/office/drawing/2014/main" id="{E6576431-5006-1D9D-B407-E439B7FD55B6}"/>
              </a:ext>
            </a:extLst>
          </p:cNvPr>
          <p:cNvSpPr/>
          <p:nvPr/>
        </p:nvSpPr>
        <p:spPr>
          <a:xfrm>
            <a:off x="3784568" y="3984923"/>
            <a:ext cx="6552803" cy="517723"/>
          </a:xfrm>
          <a:prstGeom prst="rect">
            <a:avLst/>
          </a:prstGeom>
          <a:noFill/>
          <a:ln/>
        </p:spPr>
        <p:txBody>
          <a:bodyPr wrap="square" rtlCol="0" anchor="t"/>
          <a:lstStyle/>
          <a:p>
            <a:pPr>
              <a:lnSpc>
                <a:spcPts val="2038"/>
              </a:lnSpc>
            </a:pPr>
            <a:r>
              <a:rPr lang="en-US" kern="0" spc="-26" dirty="0">
                <a:solidFill>
                  <a:srgbClr val="272525"/>
                </a:solidFill>
                <a:latin typeface="Inter" pitchFamily="34" charset="0"/>
                <a:ea typeface="Inter" pitchFamily="34" charset="-122"/>
                <a:cs typeface="Inter" pitchFamily="34" charset="-120"/>
              </a:rPr>
              <a:t>Staying adaptable and willing to evolve with changing consumer preferences and market trends is crucial for long-term success.</a:t>
            </a:r>
            <a:endParaRPr lang="en-US" dirty="0"/>
          </a:p>
        </p:txBody>
      </p:sp>
      <p:sp>
        <p:nvSpPr>
          <p:cNvPr id="19" name="Shape 14">
            <a:extLst>
              <a:ext uri="{FF2B5EF4-FFF2-40B4-BE49-F238E27FC236}">
                <a16:creationId xmlns:a16="http://schemas.microsoft.com/office/drawing/2014/main" id="{88132060-ED1C-6797-28CF-ACDD9DECA7AF}"/>
              </a:ext>
            </a:extLst>
          </p:cNvPr>
          <p:cNvSpPr/>
          <p:nvPr/>
        </p:nvSpPr>
        <p:spPr>
          <a:xfrm>
            <a:off x="3076790" y="5156894"/>
            <a:ext cx="566242" cy="32345"/>
          </a:xfrm>
          <a:prstGeom prst="rect">
            <a:avLst/>
          </a:prstGeom>
          <a:solidFill>
            <a:srgbClr val="B5B7E3"/>
          </a:solidFill>
          <a:ln/>
        </p:spPr>
      </p:sp>
      <p:sp>
        <p:nvSpPr>
          <p:cNvPr id="20" name="Shape 15">
            <a:extLst>
              <a:ext uri="{FF2B5EF4-FFF2-40B4-BE49-F238E27FC236}">
                <a16:creationId xmlns:a16="http://schemas.microsoft.com/office/drawing/2014/main" id="{9F31470D-EE13-4ED5-55D8-62B5403AFE6C}"/>
              </a:ext>
            </a:extLst>
          </p:cNvPr>
          <p:cNvSpPr/>
          <p:nvPr/>
        </p:nvSpPr>
        <p:spPr>
          <a:xfrm>
            <a:off x="2712757" y="4991100"/>
            <a:ext cx="364033" cy="364033"/>
          </a:xfrm>
          <a:prstGeom prst="roundRect">
            <a:avLst>
              <a:gd name="adj" fmla="val 20000"/>
            </a:avLst>
          </a:prstGeom>
          <a:solidFill>
            <a:srgbClr val="DADBF1"/>
          </a:solidFill>
          <a:ln w="12025">
            <a:solidFill>
              <a:srgbClr val="B5B7E3"/>
            </a:solidFill>
            <a:prstDash val="solid"/>
          </a:ln>
        </p:spPr>
      </p:sp>
      <p:sp>
        <p:nvSpPr>
          <p:cNvPr id="21" name="Text 16">
            <a:extLst>
              <a:ext uri="{FF2B5EF4-FFF2-40B4-BE49-F238E27FC236}">
                <a16:creationId xmlns:a16="http://schemas.microsoft.com/office/drawing/2014/main" id="{D39AA73B-22D4-7C18-5BFB-DB1B34DCE777}"/>
              </a:ext>
            </a:extLst>
          </p:cNvPr>
          <p:cNvSpPr/>
          <p:nvPr/>
        </p:nvSpPr>
        <p:spPr>
          <a:xfrm>
            <a:off x="2816937" y="5021461"/>
            <a:ext cx="155575" cy="303312"/>
          </a:xfrm>
          <a:prstGeom prst="rect">
            <a:avLst/>
          </a:prstGeom>
          <a:noFill/>
          <a:ln/>
        </p:spPr>
        <p:txBody>
          <a:bodyPr wrap="none" rtlCol="0" anchor="t"/>
          <a:lstStyle/>
          <a:p>
            <a:pPr algn="ctr">
              <a:lnSpc>
                <a:spcPts val="2388"/>
              </a:lnSpc>
            </a:pPr>
            <a:r>
              <a:rPr lang="en-US" b="1" kern="0" spc="-26" dirty="0">
                <a:solidFill>
                  <a:srgbClr val="272525"/>
                </a:solidFill>
                <a:latin typeface="Inter" pitchFamily="34" charset="0"/>
                <a:ea typeface="Inter" pitchFamily="34" charset="-122"/>
                <a:cs typeface="Inter" pitchFamily="34" charset="-120"/>
              </a:rPr>
              <a:t>3</a:t>
            </a:r>
            <a:endParaRPr lang="en-US" dirty="0"/>
          </a:p>
        </p:txBody>
      </p:sp>
      <p:sp>
        <p:nvSpPr>
          <p:cNvPr id="22" name="Text 17">
            <a:extLst>
              <a:ext uri="{FF2B5EF4-FFF2-40B4-BE49-F238E27FC236}">
                <a16:creationId xmlns:a16="http://schemas.microsoft.com/office/drawing/2014/main" id="{491DC806-EAF2-0307-809A-A1D08779A0EB}"/>
              </a:ext>
            </a:extLst>
          </p:cNvPr>
          <p:cNvSpPr/>
          <p:nvPr/>
        </p:nvSpPr>
        <p:spPr>
          <a:xfrm>
            <a:off x="3784568" y="5026521"/>
            <a:ext cx="2165251" cy="252710"/>
          </a:xfrm>
          <a:prstGeom prst="rect">
            <a:avLst/>
          </a:prstGeom>
          <a:noFill/>
          <a:ln/>
        </p:spPr>
        <p:txBody>
          <a:bodyPr wrap="none" rtlCol="0" anchor="t"/>
          <a:lstStyle/>
          <a:p>
            <a:pPr>
              <a:lnSpc>
                <a:spcPts val="1991"/>
              </a:lnSpc>
            </a:pPr>
            <a:r>
              <a:rPr lang="en-US" b="1" kern="0" spc="-47" dirty="0">
                <a:solidFill>
                  <a:srgbClr val="272525"/>
                </a:solidFill>
                <a:latin typeface="Inter" pitchFamily="34" charset="0"/>
                <a:ea typeface="Inter" pitchFamily="34" charset="-122"/>
                <a:cs typeface="Inter" pitchFamily="34" charset="-120"/>
              </a:rPr>
              <a:t>Listening to Customers</a:t>
            </a:r>
            <a:endParaRPr lang="en-US" dirty="0"/>
          </a:p>
        </p:txBody>
      </p:sp>
      <p:sp>
        <p:nvSpPr>
          <p:cNvPr id="23" name="Text 18">
            <a:extLst>
              <a:ext uri="{FF2B5EF4-FFF2-40B4-BE49-F238E27FC236}">
                <a16:creationId xmlns:a16="http://schemas.microsoft.com/office/drawing/2014/main" id="{EBD69513-891C-6E05-917E-3626B88E2B40}"/>
              </a:ext>
            </a:extLst>
          </p:cNvPr>
          <p:cNvSpPr/>
          <p:nvPr/>
        </p:nvSpPr>
        <p:spPr>
          <a:xfrm>
            <a:off x="3784568" y="5440958"/>
            <a:ext cx="6552803" cy="517723"/>
          </a:xfrm>
          <a:prstGeom prst="rect">
            <a:avLst/>
          </a:prstGeom>
          <a:noFill/>
          <a:ln/>
        </p:spPr>
        <p:txBody>
          <a:bodyPr wrap="square" rtlCol="0" anchor="t"/>
          <a:lstStyle/>
          <a:p>
            <a:pPr>
              <a:lnSpc>
                <a:spcPts val="2038"/>
              </a:lnSpc>
            </a:pPr>
            <a:r>
              <a:rPr lang="en-US" kern="0" spc="-26" dirty="0">
                <a:solidFill>
                  <a:srgbClr val="272525"/>
                </a:solidFill>
                <a:latin typeface="Inter" pitchFamily="34" charset="0"/>
                <a:ea typeface="Inter" pitchFamily="34" charset="-122"/>
                <a:cs typeface="Inter" pitchFamily="34" charset="-120"/>
              </a:rPr>
              <a:t>Understanding and responding to customer feedback helps fine-tune positioning strategies and maintain relevance.</a:t>
            </a:r>
            <a:endParaRPr lang="en-US" dirty="0"/>
          </a:p>
        </p:txBody>
      </p:sp>
    </p:spTree>
    <p:extLst>
      <p:ext uri="{BB962C8B-B14F-4D97-AF65-F5344CB8AC3E}">
        <p14:creationId xmlns:p14="http://schemas.microsoft.com/office/powerpoint/2010/main" val="156325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77285"/>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Positioning Strategies </a:t>
            </a:r>
            <a:endParaRPr sz="2700" b="1" dirty="0">
              <a:solidFill>
                <a:schemeClr val="accent1"/>
              </a:solidFill>
              <a:latin typeface="Arial"/>
              <a:ea typeface="Arial"/>
              <a:cs typeface="Arial"/>
              <a:sym typeface="Arial"/>
            </a:endParaRPr>
          </a:p>
        </p:txBody>
      </p:sp>
      <p:graphicFrame>
        <p:nvGraphicFramePr>
          <p:cNvPr id="5" name="Table 3">
            <a:extLst>
              <a:ext uri="{FF2B5EF4-FFF2-40B4-BE49-F238E27FC236}">
                <a16:creationId xmlns:a16="http://schemas.microsoft.com/office/drawing/2014/main" id="{97CB4F25-256C-CC45-A9F4-34BD7E8724E7}"/>
              </a:ext>
            </a:extLst>
          </p:cNvPr>
          <p:cNvGraphicFramePr>
            <a:graphicFrameLocks noGrp="1"/>
          </p:cNvGraphicFramePr>
          <p:nvPr>
            <p:extLst>
              <p:ext uri="{D42A27DB-BD31-4B8C-83A1-F6EECF244321}">
                <p14:modId xmlns:p14="http://schemas.microsoft.com/office/powerpoint/2010/main" val="2079600748"/>
              </p:ext>
            </p:extLst>
          </p:nvPr>
        </p:nvGraphicFramePr>
        <p:xfrm>
          <a:off x="883977" y="1418501"/>
          <a:ext cx="11149491" cy="4708196"/>
        </p:xfrm>
        <a:graphic>
          <a:graphicData uri="http://schemas.openxmlformats.org/drawingml/2006/table">
            <a:tbl>
              <a:tblPr firstRow="1" bandRow="1">
                <a:tableStyleId>{5C22544A-7EE6-4342-B048-85BDC9FD1C3A}</a:tableStyleId>
              </a:tblPr>
              <a:tblGrid>
                <a:gridCol w="2272674">
                  <a:extLst>
                    <a:ext uri="{9D8B030D-6E8A-4147-A177-3AD203B41FA5}">
                      <a16:colId xmlns:a16="http://schemas.microsoft.com/office/drawing/2014/main" val="554810283"/>
                    </a:ext>
                  </a:extLst>
                </a:gridCol>
                <a:gridCol w="1596002">
                  <a:extLst>
                    <a:ext uri="{9D8B030D-6E8A-4147-A177-3AD203B41FA5}">
                      <a16:colId xmlns:a16="http://schemas.microsoft.com/office/drawing/2014/main" val="4119099222"/>
                    </a:ext>
                  </a:extLst>
                </a:gridCol>
                <a:gridCol w="3346099">
                  <a:extLst>
                    <a:ext uri="{9D8B030D-6E8A-4147-A177-3AD203B41FA5}">
                      <a16:colId xmlns:a16="http://schemas.microsoft.com/office/drawing/2014/main" val="583365027"/>
                    </a:ext>
                  </a:extLst>
                </a:gridCol>
                <a:gridCol w="3934716">
                  <a:extLst>
                    <a:ext uri="{9D8B030D-6E8A-4147-A177-3AD203B41FA5}">
                      <a16:colId xmlns:a16="http://schemas.microsoft.com/office/drawing/2014/main" val="356353534"/>
                    </a:ext>
                  </a:extLst>
                </a:gridCol>
              </a:tblGrid>
              <a:tr h="590369">
                <a:tc>
                  <a:txBody>
                    <a:bodyPr/>
                    <a:lstStyle/>
                    <a:p>
                      <a:pPr algn="ctr"/>
                      <a:r>
                        <a:rPr lang="en-US" sz="1600" dirty="0">
                          <a:solidFill>
                            <a:schemeClr val="tx1"/>
                          </a:solidFill>
                        </a:rPr>
                        <a:t>Positioning 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rPr>
                        <a:t>Messaging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lang="en-US" sz="1600" dirty="0">
                          <a:solidFill>
                            <a:schemeClr val="tx1"/>
                          </a:solidFill>
                        </a:rPr>
                        <a:t>Objective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50863243"/>
                  </a:ext>
                </a:extLst>
              </a:tr>
              <a:tr h="1617099">
                <a:tc>
                  <a:txBody>
                    <a:bodyPr/>
                    <a:lstStyle/>
                    <a:p>
                      <a:r>
                        <a:rPr lang="en-US" sz="1600" b="0" i="0" kern="1200" dirty="0">
                          <a:solidFill>
                            <a:schemeClr val="dk1"/>
                          </a:solidFill>
                          <a:effectLst/>
                          <a:latin typeface="+mn-lt"/>
                          <a:ea typeface="+mn-ea"/>
                          <a:cs typeface="+mn-cs"/>
                        </a:rPr>
                        <a:t>By Product Characteristics or Customer Benefits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i="0" kern="1200" dirty="0">
                          <a:solidFill>
                            <a:schemeClr val="dk1"/>
                          </a:solidFill>
                          <a:effectLst/>
                          <a:latin typeface="+mn-lt"/>
                          <a:ea typeface="+mn-ea"/>
                          <a:cs typeface="+mn-cs"/>
                        </a:rPr>
                        <a:t>Economy and reliability. </a:t>
                      </a:r>
                      <a:endParaRPr lang="en-US" sz="1600" dirty="0"/>
                    </a:p>
                    <a:p>
                      <a:endParaRPr lang="en-US" sz="1600" dirty="0"/>
                    </a:p>
                    <a:p>
                      <a:pPr algn="ctr"/>
                      <a:r>
                        <a:rPr lang="en-US" sz="1600" dirty="0"/>
                        <a:t>Sensitive teeth (focus not on whiter/brighter teeth)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mn-lt"/>
                          <a:ea typeface="+mn-ea"/>
                          <a:cs typeface="+mn-cs"/>
                        </a:rPr>
                        <a:t>Consumers are generally more interested in what such features mean to them</a:t>
                      </a:r>
                    </a:p>
                    <a:p>
                      <a:endParaRPr lang="en-US" sz="1600" b="0" i="0" kern="1200" dirty="0">
                        <a:solidFill>
                          <a:schemeClr val="dk1"/>
                        </a:solidFill>
                        <a:effectLst/>
                        <a:latin typeface="+mn-lt"/>
                        <a:ea typeface="+mn-ea"/>
                        <a:cs typeface="+mn-cs"/>
                      </a:endParaRPr>
                    </a:p>
                    <a:p>
                      <a:r>
                        <a:rPr lang="en-US" sz="1600" b="0" i="0" kern="1200" dirty="0">
                          <a:solidFill>
                            <a:schemeClr val="dk1"/>
                          </a:solidFill>
                          <a:effectLst/>
                          <a:latin typeface="+mn-lt"/>
                          <a:ea typeface="+mn-ea"/>
                          <a:cs typeface="+mn-cs"/>
                        </a:rPr>
                        <a:t>“</a:t>
                      </a:r>
                      <a:r>
                        <a:rPr lang="en-US" sz="1600" b="1" i="0" kern="1200" dirty="0">
                          <a:solidFill>
                            <a:schemeClr val="dk1"/>
                          </a:solidFill>
                          <a:effectLst/>
                          <a:latin typeface="+mn-lt"/>
                          <a:ea typeface="+mn-ea"/>
                          <a:cs typeface="+mn-cs"/>
                        </a:rPr>
                        <a:t>Don’t sell the steak, sell the sizzle</a:t>
                      </a:r>
                      <a:r>
                        <a:rPr lang="en-US" sz="1600" b="0" i="0" kern="1200" dirty="0">
                          <a:solidFill>
                            <a:schemeClr val="dk1"/>
                          </a:solidFill>
                          <a:effectLst/>
                          <a:latin typeface="+mn-lt"/>
                          <a:ea typeface="+mn-ea"/>
                          <a:cs typeface="+mn-cs"/>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0413612"/>
                  </a:ext>
                </a:extLst>
              </a:tr>
              <a:tr h="806624">
                <a:tc>
                  <a:txBody>
                    <a:bodyPr/>
                    <a:lstStyle/>
                    <a:p>
                      <a:r>
                        <a:rPr lang="en-US" sz="1600" b="0" i="0" kern="1200" dirty="0">
                          <a:solidFill>
                            <a:schemeClr val="dk1"/>
                          </a:solidFill>
                          <a:effectLst/>
                          <a:latin typeface="+mn-lt"/>
                          <a:ea typeface="+mn-ea"/>
                          <a:cs typeface="+mn-cs"/>
                        </a:rPr>
                        <a:t>By Use or Application</a:t>
                      </a:r>
                      <a:endParaRPr lang="en-US" sz="16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i="0" kern="1200" dirty="0">
                          <a:solidFill>
                            <a:schemeClr val="dk1"/>
                          </a:solidFill>
                          <a:effectLst/>
                          <a:latin typeface="+mn-lt"/>
                          <a:ea typeface="+mn-ea"/>
                          <a:cs typeface="+mn-cs"/>
                        </a:rPr>
                        <a:t>Soup is good food.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mn-lt"/>
                          <a:ea typeface="+mn-ea"/>
                          <a:cs typeface="+mn-cs"/>
                        </a:rPr>
                        <a:t>A position that deliberately attempts to expand the brand’s market.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0419643"/>
                  </a:ext>
                </a:extLst>
              </a:tr>
              <a:tr h="847052">
                <a:tc>
                  <a:txBody>
                    <a:bodyPr/>
                    <a:lstStyle/>
                    <a:p>
                      <a:r>
                        <a:rPr lang="en-US" sz="1600" dirty="0"/>
                        <a:t>By Product User</a:t>
                      </a:r>
                    </a:p>
                    <a:p>
                      <a:endParaRPr lang="en-US" sz="1600" dirty="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Michael Jordan as their spokesperson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mn-lt"/>
                          <a:ea typeface="+mn-ea"/>
                          <a:cs typeface="+mn-cs"/>
                        </a:rPr>
                        <a:t>Associate a product with a user or a class of users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7889499"/>
                  </a:ext>
                </a:extLst>
              </a:tr>
              <a:tr h="847052">
                <a:tc>
                  <a:txBody>
                    <a:bodyPr/>
                    <a:lstStyle/>
                    <a:p>
                      <a:r>
                        <a:rPr lang="en-US" sz="1600" dirty="0"/>
                        <a:t>By Product Class</a:t>
                      </a:r>
                    </a:p>
                    <a:p>
                      <a:endParaRPr lang="en-US" sz="1600" dirty="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dirty="0"/>
                        <a:t>As a cleansing cream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a:solidFill>
                            <a:schemeClr val="dk1"/>
                          </a:solidFill>
                          <a:effectLst/>
                          <a:latin typeface="+mn-lt"/>
                          <a:ea typeface="+mn-ea"/>
                          <a:cs typeface="+mn-cs"/>
                        </a:rPr>
                        <a:t>Dove positioned itself apart from the soap category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5448898"/>
                  </a:ext>
                </a:extLst>
              </a:tr>
            </a:tbl>
          </a:graphicData>
        </a:graphic>
      </p:graphicFrame>
      <p:pic>
        <p:nvPicPr>
          <p:cNvPr id="6" name="Picture 5">
            <a:extLst>
              <a:ext uri="{FF2B5EF4-FFF2-40B4-BE49-F238E27FC236}">
                <a16:creationId xmlns:a16="http://schemas.microsoft.com/office/drawing/2014/main" id="{D4A0C111-E383-D24E-B160-DC4B2A84E550}"/>
              </a:ext>
            </a:extLst>
          </p:cNvPr>
          <p:cNvPicPr>
            <a:picLocks noChangeAspect="1"/>
          </p:cNvPicPr>
          <p:nvPr/>
        </p:nvPicPr>
        <p:blipFill>
          <a:blip r:embed="rId3">
            <a:clrChange>
              <a:clrFrom>
                <a:srgbClr val="F2F2F2"/>
              </a:clrFrom>
              <a:clrTo>
                <a:srgbClr val="F2F2F2">
                  <a:alpha val="0"/>
                </a:srgbClr>
              </a:clrTo>
            </a:clrChange>
          </a:blip>
          <a:stretch>
            <a:fillRect/>
          </a:stretch>
        </p:blipFill>
        <p:spPr>
          <a:xfrm>
            <a:off x="3261391" y="2074738"/>
            <a:ext cx="1373023" cy="263765"/>
          </a:xfrm>
          <a:prstGeom prst="rect">
            <a:avLst/>
          </a:prstGeom>
        </p:spPr>
      </p:pic>
      <p:pic>
        <p:nvPicPr>
          <p:cNvPr id="7" name="Picture 6">
            <a:extLst>
              <a:ext uri="{FF2B5EF4-FFF2-40B4-BE49-F238E27FC236}">
                <a16:creationId xmlns:a16="http://schemas.microsoft.com/office/drawing/2014/main" id="{D7856DC1-D8AA-B245-84CF-EB169BD893A2}"/>
              </a:ext>
            </a:extLst>
          </p:cNvPr>
          <p:cNvPicPr>
            <a:picLocks noChangeAspect="1"/>
          </p:cNvPicPr>
          <p:nvPr/>
        </p:nvPicPr>
        <p:blipFill>
          <a:blip r:embed="rId4"/>
          <a:stretch>
            <a:fillRect/>
          </a:stretch>
        </p:blipFill>
        <p:spPr>
          <a:xfrm>
            <a:off x="3255659" y="2612062"/>
            <a:ext cx="1352450" cy="289811"/>
          </a:xfrm>
          <a:prstGeom prst="rect">
            <a:avLst/>
          </a:prstGeom>
        </p:spPr>
      </p:pic>
      <p:pic>
        <p:nvPicPr>
          <p:cNvPr id="8" name="Picture 7">
            <a:extLst>
              <a:ext uri="{FF2B5EF4-FFF2-40B4-BE49-F238E27FC236}">
                <a16:creationId xmlns:a16="http://schemas.microsoft.com/office/drawing/2014/main" id="{D3B313C6-2313-3D4E-92EE-0EB7B45B61E4}"/>
              </a:ext>
            </a:extLst>
          </p:cNvPr>
          <p:cNvPicPr>
            <a:picLocks noChangeAspect="1"/>
          </p:cNvPicPr>
          <p:nvPr/>
        </p:nvPicPr>
        <p:blipFill>
          <a:blip r:embed="rId5">
            <a:clrChange>
              <a:clrFrom>
                <a:srgbClr val="F2F2F2"/>
              </a:clrFrom>
              <a:clrTo>
                <a:srgbClr val="F2F2F2">
                  <a:alpha val="0"/>
                </a:srgbClr>
              </a:clrTo>
            </a:clrChange>
          </a:blip>
          <a:stretch>
            <a:fillRect/>
          </a:stretch>
        </p:blipFill>
        <p:spPr>
          <a:xfrm>
            <a:off x="3168629" y="3042878"/>
            <a:ext cx="1524152" cy="508051"/>
          </a:xfrm>
          <a:prstGeom prst="rect">
            <a:avLst/>
          </a:prstGeom>
        </p:spPr>
      </p:pic>
      <p:pic>
        <p:nvPicPr>
          <p:cNvPr id="9" name="Picture 8">
            <a:extLst>
              <a:ext uri="{FF2B5EF4-FFF2-40B4-BE49-F238E27FC236}">
                <a16:creationId xmlns:a16="http://schemas.microsoft.com/office/drawing/2014/main" id="{9E405BAB-DB5E-EE4F-AEC7-5852704DCBD3}"/>
              </a:ext>
            </a:extLst>
          </p:cNvPr>
          <p:cNvPicPr>
            <a:picLocks noChangeAspect="1"/>
          </p:cNvPicPr>
          <p:nvPr/>
        </p:nvPicPr>
        <p:blipFill>
          <a:blip r:embed="rId6">
            <a:clrChange>
              <a:clrFrom>
                <a:srgbClr val="F2F2F2"/>
              </a:clrFrom>
              <a:clrTo>
                <a:srgbClr val="F2F2F2">
                  <a:alpha val="0"/>
                </a:srgbClr>
              </a:clrTo>
            </a:clrChange>
          </a:blip>
          <a:stretch>
            <a:fillRect/>
          </a:stretch>
        </p:blipFill>
        <p:spPr>
          <a:xfrm>
            <a:off x="3168629" y="3727473"/>
            <a:ext cx="1537827" cy="576686"/>
          </a:xfrm>
          <a:prstGeom prst="rect">
            <a:avLst/>
          </a:prstGeom>
        </p:spPr>
      </p:pic>
      <p:pic>
        <p:nvPicPr>
          <p:cNvPr id="10" name="Picture 9">
            <a:extLst>
              <a:ext uri="{FF2B5EF4-FFF2-40B4-BE49-F238E27FC236}">
                <a16:creationId xmlns:a16="http://schemas.microsoft.com/office/drawing/2014/main" id="{26265771-D5E2-434E-B682-B78CD3C624A1}"/>
              </a:ext>
            </a:extLst>
          </p:cNvPr>
          <p:cNvPicPr>
            <a:picLocks noChangeAspect="1"/>
          </p:cNvPicPr>
          <p:nvPr/>
        </p:nvPicPr>
        <p:blipFill>
          <a:blip r:embed="rId7">
            <a:clrChange>
              <a:clrFrom>
                <a:srgbClr val="F2F2F2"/>
              </a:clrFrom>
              <a:clrTo>
                <a:srgbClr val="F2F2F2">
                  <a:alpha val="0"/>
                </a:srgbClr>
              </a:clrTo>
            </a:clrChange>
          </a:blip>
          <a:stretch>
            <a:fillRect/>
          </a:stretch>
        </p:blipFill>
        <p:spPr>
          <a:xfrm>
            <a:off x="3232966" y="4519423"/>
            <a:ext cx="1459815" cy="647627"/>
          </a:xfrm>
          <a:prstGeom prst="rect">
            <a:avLst/>
          </a:prstGeom>
        </p:spPr>
      </p:pic>
      <p:pic>
        <p:nvPicPr>
          <p:cNvPr id="11" name="Picture 10">
            <a:extLst>
              <a:ext uri="{FF2B5EF4-FFF2-40B4-BE49-F238E27FC236}">
                <a16:creationId xmlns:a16="http://schemas.microsoft.com/office/drawing/2014/main" id="{E96449D4-D6DC-3245-B528-8068607F32B4}"/>
              </a:ext>
            </a:extLst>
          </p:cNvPr>
          <p:cNvPicPr>
            <a:picLocks noChangeAspect="1"/>
          </p:cNvPicPr>
          <p:nvPr/>
        </p:nvPicPr>
        <p:blipFill>
          <a:blip r:embed="rId8">
            <a:clrChange>
              <a:clrFrom>
                <a:srgbClr val="F2F2F2"/>
              </a:clrFrom>
              <a:clrTo>
                <a:srgbClr val="F2F2F2">
                  <a:alpha val="0"/>
                </a:srgbClr>
              </a:clrTo>
            </a:clrChange>
          </a:blip>
          <a:stretch>
            <a:fillRect/>
          </a:stretch>
        </p:blipFill>
        <p:spPr>
          <a:xfrm>
            <a:off x="3223622" y="5358850"/>
            <a:ext cx="1384487" cy="746690"/>
          </a:xfrm>
          <a:prstGeom prst="rect">
            <a:avLst/>
          </a:prstGeom>
        </p:spPr>
      </p:pic>
    </p:spTree>
    <p:extLst>
      <p:ext uri="{BB962C8B-B14F-4D97-AF65-F5344CB8AC3E}">
        <p14:creationId xmlns:p14="http://schemas.microsoft.com/office/powerpoint/2010/main" val="1017795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Positioning Problem –Tata Nano</a:t>
            </a:r>
            <a:endParaRPr sz="2700" b="1"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FC341832-7DF6-C46D-414D-AF511CF4BBC3}"/>
              </a:ext>
            </a:extLst>
          </p:cNvPr>
          <p:cNvPicPr>
            <a:picLocks noChangeAspect="1"/>
          </p:cNvPicPr>
          <p:nvPr/>
        </p:nvPicPr>
        <p:blipFill>
          <a:blip r:embed="rId3"/>
          <a:stretch>
            <a:fillRect/>
          </a:stretch>
        </p:blipFill>
        <p:spPr>
          <a:xfrm>
            <a:off x="2712757" y="1783098"/>
            <a:ext cx="5770853" cy="4627780"/>
          </a:xfrm>
          <a:prstGeom prst="rect">
            <a:avLst/>
          </a:prstGeom>
        </p:spPr>
      </p:pic>
    </p:spTree>
    <p:extLst>
      <p:ext uri="{BB962C8B-B14F-4D97-AF65-F5344CB8AC3E}">
        <p14:creationId xmlns:p14="http://schemas.microsoft.com/office/powerpoint/2010/main" val="401466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Positioning Problem –Examples</a:t>
            </a:r>
            <a:endParaRPr sz="2700" b="1" dirty="0">
              <a:solidFill>
                <a:schemeClr val="accent1"/>
              </a:solidFill>
              <a:latin typeface="Arial"/>
              <a:ea typeface="Arial"/>
              <a:cs typeface="Arial"/>
              <a:sym typeface="Arial"/>
            </a:endParaRPr>
          </a:p>
        </p:txBody>
      </p:sp>
      <p:graphicFrame>
        <p:nvGraphicFramePr>
          <p:cNvPr id="3" name="Diagram 2">
            <a:extLst>
              <a:ext uri="{FF2B5EF4-FFF2-40B4-BE49-F238E27FC236}">
                <a16:creationId xmlns:a16="http://schemas.microsoft.com/office/drawing/2014/main" id="{62E8734C-7054-1A22-BAF3-CBCA04064B1E}"/>
              </a:ext>
            </a:extLst>
          </p:cNvPr>
          <p:cNvGraphicFramePr/>
          <p:nvPr>
            <p:extLst>
              <p:ext uri="{D42A27DB-BD31-4B8C-83A1-F6EECF244321}">
                <p14:modId xmlns:p14="http://schemas.microsoft.com/office/powerpoint/2010/main" val="1434351939"/>
              </p:ext>
            </p:extLst>
          </p:nvPr>
        </p:nvGraphicFramePr>
        <p:xfrm>
          <a:off x="2032000" y="1600220"/>
          <a:ext cx="9001706" cy="4663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087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Positioning Problem –Examples</a:t>
            </a:r>
            <a:endParaRPr sz="2700" b="1" dirty="0">
              <a:solidFill>
                <a:schemeClr val="accent1"/>
              </a:solidFill>
              <a:latin typeface="Arial"/>
              <a:ea typeface="Arial"/>
              <a:cs typeface="Arial"/>
              <a:sym typeface="Arial"/>
            </a:endParaRPr>
          </a:p>
        </p:txBody>
      </p:sp>
      <p:pic>
        <p:nvPicPr>
          <p:cNvPr id="4" name="Picture 3">
            <a:extLst>
              <a:ext uri="{FF2B5EF4-FFF2-40B4-BE49-F238E27FC236}">
                <a16:creationId xmlns:a16="http://schemas.microsoft.com/office/drawing/2014/main" id="{89D9EC44-CDCA-4E38-EC53-2CB62B08CFEF}"/>
              </a:ext>
            </a:extLst>
          </p:cNvPr>
          <p:cNvPicPr>
            <a:picLocks noChangeAspect="1"/>
          </p:cNvPicPr>
          <p:nvPr/>
        </p:nvPicPr>
        <p:blipFill>
          <a:blip r:embed="rId3"/>
          <a:stretch>
            <a:fillRect/>
          </a:stretch>
        </p:blipFill>
        <p:spPr>
          <a:xfrm>
            <a:off x="609660" y="1843560"/>
            <a:ext cx="3474682" cy="2957025"/>
          </a:xfrm>
          <a:prstGeom prst="rect">
            <a:avLst/>
          </a:prstGeom>
        </p:spPr>
      </p:pic>
      <p:pic>
        <p:nvPicPr>
          <p:cNvPr id="5" name="Picture 4">
            <a:extLst>
              <a:ext uri="{FF2B5EF4-FFF2-40B4-BE49-F238E27FC236}">
                <a16:creationId xmlns:a16="http://schemas.microsoft.com/office/drawing/2014/main" id="{E4499095-2457-CABC-1D0B-3081CDFBE6BB}"/>
              </a:ext>
            </a:extLst>
          </p:cNvPr>
          <p:cNvPicPr>
            <a:picLocks noChangeAspect="1"/>
          </p:cNvPicPr>
          <p:nvPr/>
        </p:nvPicPr>
        <p:blipFill>
          <a:blip r:embed="rId4"/>
          <a:stretch>
            <a:fillRect/>
          </a:stretch>
        </p:blipFill>
        <p:spPr>
          <a:xfrm>
            <a:off x="4346893" y="1843560"/>
            <a:ext cx="4126521" cy="2957024"/>
          </a:xfrm>
          <a:prstGeom prst="rect">
            <a:avLst/>
          </a:prstGeom>
        </p:spPr>
      </p:pic>
      <p:pic>
        <p:nvPicPr>
          <p:cNvPr id="6" name="Picture 5">
            <a:extLst>
              <a:ext uri="{FF2B5EF4-FFF2-40B4-BE49-F238E27FC236}">
                <a16:creationId xmlns:a16="http://schemas.microsoft.com/office/drawing/2014/main" id="{96A54579-4A66-BE59-E007-74DCC08D76FA}"/>
              </a:ext>
            </a:extLst>
          </p:cNvPr>
          <p:cNvPicPr>
            <a:picLocks noChangeAspect="1"/>
          </p:cNvPicPr>
          <p:nvPr/>
        </p:nvPicPr>
        <p:blipFill>
          <a:blip r:embed="rId5"/>
          <a:stretch>
            <a:fillRect/>
          </a:stretch>
        </p:blipFill>
        <p:spPr>
          <a:xfrm>
            <a:off x="8846585" y="2304303"/>
            <a:ext cx="3192950" cy="2130526"/>
          </a:xfrm>
          <a:prstGeom prst="rect">
            <a:avLst/>
          </a:prstGeom>
        </p:spPr>
      </p:pic>
    </p:spTree>
    <p:extLst>
      <p:ext uri="{BB962C8B-B14F-4D97-AF65-F5344CB8AC3E}">
        <p14:creationId xmlns:p14="http://schemas.microsoft.com/office/powerpoint/2010/main" val="318664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What comes to your mind?</a:t>
            </a:r>
            <a:endParaRPr sz="2700" b="1"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414E73C4-5689-E82D-CB7B-FD63A3906332}"/>
              </a:ext>
            </a:extLst>
          </p:cNvPr>
          <p:cNvPicPr>
            <a:picLocks noChangeAspect="1"/>
          </p:cNvPicPr>
          <p:nvPr/>
        </p:nvPicPr>
        <p:blipFill>
          <a:blip r:embed="rId3"/>
          <a:stretch>
            <a:fillRect/>
          </a:stretch>
        </p:blipFill>
        <p:spPr>
          <a:xfrm>
            <a:off x="975416" y="1814661"/>
            <a:ext cx="4114755" cy="4131793"/>
          </a:xfrm>
          <a:prstGeom prst="rect">
            <a:avLst/>
          </a:prstGeom>
        </p:spPr>
      </p:pic>
      <p:pic>
        <p:nvPicPr>
          <p:cNvPr id="3" name="Picture 2">
            <a:extLst>
              <a:ext uri="{FF2B5EF4-FFF2-40B4-BE49-F238E27FC236}">
                <a16:creationId xmlns:a16="http://schemas.microsoft.com/office/drawing/2014/main" id="{55ABAB88-08AE-2187-F220-FE79F576A559}"/>
              </a:ext>
            </a:extLst>
          </p:cNvPr>
          <p:cNvPicPr>
            <a:picLocks noChangeAspect="1"/>
          </p:cNvPicPr>
          <p:nvPr/>
        </p:nvPicPr>
        <p:blipFill>
          <a:blip r:embed="rId4"/>
          <a:stretch>
            <a:fillRect/>
          </a:stretch>
        </p:blipFill>
        <p:spPr>
          <a:xfrm>
            <a:off x="5638390" y="1880335"/>
            <a:ext cx="5863564" cy="3097329"/>
          </a:xfrm>
          <a:prstGeom prst="rect">
            <a:avLst/>
          </a:prstGeom>
        </p:spPr>
      </p:pic>
    </p:spTree>
    <p:extLst>
      <p:ext uri="{BB962C8B-B14F-4D97-AF65-F5344CB8AC3E}">
        <p14:creationId xmlns:p14="http://schemas.microsoft.com/office/powerpoint/2010/main" val="40364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Disruptive Positioning- What &amp; Why?</a:t>
            </a:r>
            <a:endParaRPr sz="2700" b="1" dirty="0">
              <a:solidFill>
                <a:schemeClr val="accent1"/>
              </a:solidFill>
              <a:latin typeface="Arial"/>
              <a:ea typeface="Arial"/>
              <a:cs typeface="Arial"/>
              <a:sym typeface="Arial"/>
            </a:endParaRPr>
          </a:p>
        </p:txBody>
      </p:sp>
      <p:sp>
        <p:nvSpPr>
          <p:cNvPr id="5" name="TextBox 4">
            <a:extLst>
              <a:ext uri="{FF2B5EF4-FFF2-40B4-BE49-F238E27FC236}">
                <a16:creationId xmlns:a16="http://schemas.microsoft.com/office/drawing/2014/main" id="{41DC3E34-A5F0-C95A-59E8-E6D5C7FEFE12}"/>
              </a:ext>
            </a:extLst>
          </p:cNvPr>
          <p:cNvSpPr txBox="1"/>
          <p:nvPr/>
        </p:nvSpPr>
        <p:spPr>
          <a:xfrm>
            <a:off x="634066" y="1508781"/>
            <a:ext cx="11557933" cy="830997"/>
          </a:xfrm>
          <a:prstGeom prst="rect">
            <a:avLst/>
          </a:prstGeom>
          <a:noFill/>
        </p:spPr>
        <p:txBody>
          <a:bodyPr wrap="square">
            <a:spAutoFit/>
          </a:bodyPr>
          <a:lstStyle/>
          <a:p>
            <a:r>
              <a:rPr lang="en-IN" sz="2400" b="0" i="0" dirty="0">
                <a:solidFill>
                  <a:srgbClr val="374151"/>
                </a:solidFill>
                <a:effectLst/>
                <a:latin typeface="Söhne"/>
              </a:rPr>
              <a:t>Disruptive positioning involves how a company positions its products or services within an existing market to </a:t>
            </a:r>
            <a:r>
              <a:rPr lang="en-IN" sz="2400" b="1" i="0" dirty="0">
                <a:solidFill>
                  <a:srgbClr val="374151"/>
                </a:solidFill>
                <a:effectLst/>
                <a:latin typeface="Söhne"/>
              </a:rPr>
              <a:t>challenge or change the way customers perceive them.</a:t>
            </a:r>
            <a:endParaRPr lang="en-US" sz="2400" b="1" dirty="0"/>
          </a:p>
        </p:txBody>
      </p:sp>
      <p:graphicFrame>
        <p:nvGraphicFramePr>
          <p:cNvPr id="6" name="Diagram 5">
            <a:extLst>
              <a:ext uri="{FF2B5EF4-FFF2-40B4-BE49-F238E27FC236}">
                <a16:creationId xmlns:a16="http://schemas.microsoft.com/office/drawing/2014/main" id="{8639FD8A-C55C-2109-F624-D4F573192958}"/>
              </a:ext>
            </a:extLst>
          </p:cNvPr>
          <p:cNvGraphicFramePr/>
          <p:nvPr>
            <p:extLst>
              <p:ext uri="{D42A27DB-BD31-4B8C-83A1-F6EECF244321}">
                <p14:modId xmlns:p14="http://schemas.microsoft.com/office/powerpoint/2010/main" val="2237351689"/>
              </p:ext>
            </p:extLst>
          </p:nvPr>
        </p:nvGraphicFramePr>
        <p:xfrm>
          <a:off x="797822" y="2665751"/>
          <a:ext cx="9783972" cy="3923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55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Disruptive Positioning</a:t>
            </a:r>
            <a:endParaRPr sz="2700" b="1" dirty="0">
              <a:solidFill>
                <a:schemeClr val="accent1"/>
              </a:solidFill>
              <a:latin typeface="Arial"/>
              <a:ea typeface="Arial"/>
              <a:cs typeface="Arial"/>
              <a:sym typeface="Arial"/>
            </a:endParaRPr>
          </a:p>
        </p:txBody>
      </p:sp>
      <p:pic>
        <p:nvPicPr>
          <p:cNvPr id="3" name="Picture 2" descr="Diagram&#10;&#10;Description automatically generated">
            <a:extLst>
              <a:ext uri="{FF2B5EF4-FFF2-40B4-BE49-F238E27FC236}">
                <a16:creationId xmlns:a16="http://schemas.microsoft.com/office/drawing/2014/main" id="{8453D238-2B0D-5348-B7BD-60B0FBCD48D7}"/>
              </a:ext>
            </a:extLst>
          </p:cNvPr>
          <p:cNvPicPr>
            <a:picLocks noChangeAspect="1"/>
          </p:cNvPicPr>
          <p:nvPr/>
        </p:nvPicPr>
        <p:blipFill rotWithShape="1">
          <a:blip r:embed="rId3"/>
          <a:srcRect l="3825" t="8609" r="17202" b="5764"/>
          <a:stretch/>
        </p:blipFill>
        <p:spPr>
          <a:xfrm>
            <a:off x="3575500" y="1417342"/>
            <a:ext cx="5040999" cy="5184618"/>
          </a:xfrm>
          <a:prstGeom prst="rect">
            <a:avLst/>
          </a:prstGeom>
        </p:spPr>
      </p:pic>
    </p:spTree>
    <p:extLst>
      <p:ext uri="{BB962C8B-B14F-4D97-AF65-F5344CB8AC3E}">
        <p14:creationId xmlns:p14="http://schemas.microsoft.com/office/powerpoint/2010/main" val="183981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98205"/>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Reverse Positioning</a:t>
            </a:r>
            <a:endParaRPr sz="2700" b="1" dirty="0">
              <a:solidFill>
                <a:schemeClr val="accent1"/>
              </a:solidFill>
              <a:latin typeface="Arial"/>
              <a:ea typeface="Arial"/>
              <a:cs typeface="Arial"/>
              <a:sym typeface="Arial"/>
            </a:endParaRPr>
          </a:p>
        </p:txBody>
      </p:sp>
      <p:pic>
        <p:nvPicPr>
          <p:cNvPr id="8" name="Picture 7" descr="Diagram&#10;&#10;Description automatically generated">
            <a:extLst>
              <a:ext uri="{FF2B5EF4-FFF2-40B4-BE49-F238E27FC236}">
                <a16:creationId xmlns:a16="http://schemas.microsoft.com/office/drawing/2014/main" id="{87F8CDE4-CDB8-F146-88B2-561EFB3F2E18}"/>
              </a:ext>
            </a:extLst>
          </p:cNvPr>
          <p:cNvPicPr>
            <a:picLocks noChangeAspect="1"/>
          </p:cNvPicPr>
          <p:nvPr/>
        </p:nvPicPr>
        <p:blipFill>
          <a:blip r:embed="rId3"/>
          <a:stretch>
            <a:fillRect/>
          </a:stretch>
        </p:blipFill>
        <p:spPr>
          <a:xfrm>
            <a:off x="2380842" y="1417342"/>
            <a:ext cx="7430316" cy="5166231"/>
          </a:xfrm>
          <a:prstGeom prst="rect">
            <a:avLst/>
          </a:prstGeom>
        </p:spPr>
      </p:pic>
    </p:spTree>
    <p:extLst>
      <p:ext uri="{BB962C8B-B14F-4D97-AF65-F5344CB8AC3E}">
        <p14:creationId xmlns:p14="http://schemas.microsoft.com/office/powerpoint/2010/main" val="2864604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876392"/>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Reverse Positioning Example</a:t>
            </a:r>
            <a:endParaRPr sz="2700" b="1" dirty="0">
              <a:solidFill>
                <a:schemeClr val="accent1"/>
              </a:solidFill>
              <a:latin typeface="Arial"/>
              <a:ea typeface="Arial"/>
              <a:cs typeface="Arial"/>
              <a:sym typeface="Arial"/>
            </a:endParaRPr>
          </a:p>
        </p:txBody>
      </p:sp>
      <p:pic>
        <p:nvPicPr>
          <p:cNvPr id="4" name="Picture 3" descr="Text&#10;&#10;Description automatically generated">
            <a:extLst>
              <a:ext uri="{FF2B5EF4-FFF2-40B4-BE49-F238E27FC236}">
                <a16:creationId xmlns:a16="http://schemas.microsoft.com/office/drawing/2014/main" id="{20C53EF4-0870-A343-B673-1A9B50430983}"/>
              </a:ext>
            </a:extLst>
          </p:cNvPr>
          <p:cNvPicPr>
            <a:picLocks noChangeAspect="1"/>
          </p:cNvPicPr>
          <p:nvPr/>
        </p:nvPicPr>
        <p:blipFill>
          <a:blip r:embed="rId3"/>
          <a:stretch>
            <a:fillRect/>
          </a:stretch>
        </p:blipFill>
        <p:spPr>
          <a:xfrm>
            <a:off x="1249733" y="1600220"/>
            <a:ext cx="10661411" cy="4787449"/>
          </a:xfrm>
          <a:prstGeom prst="rect">
            <a:avLst/>
          </a:prstGeom>
        </p:spPr>
      </p:pic>
    </p:spTree>
    <p:extLst>
      <p:ext uri="{BB962C8B-B14F-4D97-AF65-F5344CB8AC3E}">
        <p14:creationId xmlns:p14="http://schemas.microsoft.com/office/powerpoint/2010/main" val="772964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DBFF08-A4C7-4B75-B288-2528015E86DD}"/>
              </a:ext>
            </a:extLst>
          </p:cNvPr>
          <p:cNvSpPr>
            <a:spLocks noGrp="1"/>
          </p:cNvSpPr>
          <p:nvPr>
            <p:ph type="ctrTitle"/>
          </p:nvPr>
        </p:nvSpPr>
        <p:spPr/>
        <p:txBody>
          <a:bodyPr/>
          <a:lstStyle/>
          <a:p>
            <a:r>
              <a:rPr lang="en-US" dirty="0">
                <a:solidFill>
                  <a:schemeClr val="accent1"/>
                </a:solidFill>
              </a:rPr>
              <a:t>Zoom Chat and Q&amp;A Box</a:t>
            </a:r>
          </a:p>
        </p:txBody>
      </p:sp>
      <p:sp>
        <p:nvSpPr>
          <p:cNvPr id="2" name="TextBox 1">
            <a:extLst>
              <a:ext uri="{FF2B5EF4-FFF2-40B4-BE49-F238E27FC236}">
                <a16:creationId xmlns:a16="http://schemas.microsoft.com/office/drawing/2014/main" id="{44363E06-5D0F-9344-9EAD-BEBF3F023717}"/>
              </a:ext>
            </a:extLst>
          </p:cNvPr>
          <p:cNvSpPr txBox="1"/>
          <p:nvPr/>
        </p:nvSpPr>
        <p:spPr>
          <a:xfrm>
            <a:off x="2438440" y="6063849"/>
            <a:ext cx="573872" cy="216639"/>
          </a:xfrm>
          <a:prstGeom prst="rect">
            <a:avLst/>
          </a:prstGeom>
          <a:noFill/>
        </p:spPr>
        <p:txBody>
          <a:bodyPr wrap="none" lIns="91440" tIns="91440" rIns="91440" bIns="91440" rtlCol="0" anchor="ctr">
            <a:noAutofit/>
          </a:bodyPr>
          <a:lstStyle/>
          <a:p>
            <a:pPr algn="l"/>
            <a:endParaRPr lang="en-US" sz="1000" dirty="0" err="1">
              <a:solidFill>
                <a:srgbClr val="000000"/>
              </a:solidFill>
              <a:latin typeface="Montserrat" panose="00000500000000000000" pitchFamily="2" charset="0"/>
            </a:endParaRPr>
          </a:p>
        </p:txBody>
      </p:sp>
      <p:pic>
        <p:nvPicPr>
          <p:cNvPr id="10" name="Google Shape;104;p2">
            <a:extLst>
              <a:ext uri="{FF2B5EF4-FFF2-40B4-BE49-F238E27FC236}">
                <a16:creationId xmlns:a16="http://schemas.microsoft.com/office/drawing/2014/main" id="{88346A9E-69C1-904F-B04D-F8283493F3F4}"/>
              </a:ext>
            </a:extLst>
          </p:cNvPr>
          <p:cNvPicPr preferRelativeResize="0"/>
          <p:nvPr/>
        </p:nvPicPr>
        <p:blipFill rotWithShape="1">
          <a:blip r:embed="rId3">
            <a:alphaModFix/>
          </a:blip>
          <a:srcRect l="12319" t="3205" r="13770" b="65249"/>
          <a:stretch/>
        </p:blipFill>
        <p:spPr>
          <a:xfrm>
            <a:off x="246295" y="1377866"/>
            <a:ext cx="9098965" cy="2051134"/>
          </a:xfrm>
          <a:prstGeom prst="rect">
            <a:avLst/>
          </a:prstGeom>
          <a:noFill/>
          <a:ln>
            <a:noFill/>
          </a:ln>
        </p:spPr>
      </p:pic>
      <p:sp>
        <p:nvSpPr>
          <p:cNvPr id="11" name="Google Shape;105;p2">
            <a:extLst>
              <a:ext uri="{FF2B5EF4-FFF2-40B4-BE49-F238E27FC236}">
                <a16:creationId xmlns:a16="http://schemas.microsoft.com/office/drawing/2014/main" id="{EA7247CA-D393-7C4B-A2F0-4A7D175B14B1}"/>
              </a:ext>
            </a:extLst>
          </p:cNvPr>
          <p:cNvSpPr/>
          <p:nvPr/>
        </p:nvSpPr>
        <p:spPr>
          <a:xfrm>
            <a:off x="6553195" y="3274535"/>
            <a:ext cx="5520889" cy="2897633"/>
          </a:xfrm>
          <a:prstGeom prst="wedgeRoundRectCallout">
            <a:avLst>
              <a:gd name="adj1" fmla="val -39669"/>
              <a:gd name="adj2" fmla="val 66885"/>
              <a:gd name="adj3" fmla="val 16667"/>
            </a:avLst>
          </a:prstGeom>
          <a:solidFill>
            <a:srgbClr val="00BE6D"/>
          </a:solidFill>
          <a:ln>
            <a:noFill/>
          </a:ln>
          <a:effectLst>
            <a:outerShdw blurRad="149987" dist="250190" dir="8460000" algn="ctr">
              <a:srgbClr val="000000">
                <a:alpha val="27843"/>
              </a:srgbClr>
            </a:outerShdw>
          </a:effectLst>
        </p:spPr>
        <p:txBody>
          <a:bodyPr spcFirstLastPara="1" wrap="square" lIns="91425" tIns="45700" rIns="91425" bIns="45700" anchor="ctr" anchorCtr="0">
            <a:noAutofit/>
          </a:bodyPr>
          <a:lstStyle/>
          <a:p>
            <a:pPr marL="285750" marR="0" lvl="0" indent="-285750" algn="ctr" rtl="0">
              <a:spcBef>
                <a:spcPts val="0"/>
              </a:spcBef>
              <a:spcAft>
                <a:spcPts val="0"/>
              </a:spcAft>
              <a:buClr>
                <a:schemeClr val="lt1"/>
              </a:buClr>
              <a:buSzPts val="3200"/>
              <a:buFont typeface="Arial"/>
              <a:buChar char="•"/>
            </a:pPr>
            <a:r>
              <a:rPr lang="en-US" sz="2800" dirty="0">
                <a:solidFill>
                  <a:schemeClr val="lt1"/>
                </a:solidFill>
                <a:ea typeface="Arial"/>
                <a:cs typeface="Arial"/>
                <a:sym typeface="Arial"/>
              </a:rPr>
              <a:t>Please type your questions in the Q&amp;A box</a:t>
            </a:r>
            <a:br>
              <a:rPr lang="en-US" sz="2800" dirty="0">
                <a:solidFill>
                  <a:schemeClr val="lt1"/>
                </a:solidFill>
                <a:ea typeface="Arial"/>
                <a:cs typeface="Arial"/>
                <a:sym typeface="Arial"/>
              </a:rPr>
            </a:br>
            <a:endParaRPr lang="en-US" sz="2800" dirty="0">
              <a:solidFill>
                <a:schemeClr val="lt1"/>
              </a:solidFill>
              <a:ea typeface="Arial"/>
              <a:cs typeface="Arial"/>
              <a:sym typeface="Arial"/>
            </a:endParaRPr>
          </a:p>
          <a:p>
            <a:pPr marL="285750" marR="0" lvl="0" indent="-285750" algn="ctr" rtl="0">
              <a:spcBef>
                <a:spcPts val="0"/>
              </a:spcBef>
              <a:spcAft>
                <a:spcPts val="0"/>
              </a:spcAft>
              <a:buClr>
                <a:schemeClr val="lt1"/>
              </a:buClr>
              <a:buSzPts val="3200"/>
              <a:buFont typeface="Arial"/>
              <a:buChar char="•"/>
            </a:pPr>
            <a:r>
              <a:rPr lang="en-US" sz="2800" dirty="0">
                <a:solidFill>
                  <a:schemeClr val="lt1"/>
                </a:solidFill>
              </a:rPr>
              <a:t>Also, ongoing discussion in the Chat</a:t>
            </a:r>
            <a:endParaRPr sz="2800" dirty="0"/>
          </a:p>
        </p:txBody>
      </p:sp>
      <p:sp>
        <p:nvSpPr>
          <p:cNvPr id="12" name="Google Shape;106;p2">
            <a:extLst>
              <a:ext uri="{FF2B5EF4-FFF2-40B4-BE49-F238E27FC236}">
                <a16:creationId xmlns:a16="http://schemas.microsoft.com/office/drawing/2014/main" id="{3B605C17-78B7-9146-88A9-F7F0FFA035F7}"/>
              </a:ext>
            </a:extLst>
          </p:cNvPr>
          <p:cNvSpPr txBox="1"/>
          <p:nvPr/>
        </p:nvSpPr>
        <p:spPr>
          <a:xfrm>
            <a:off x="243904" y="3429000"/>
            <a:ext cx="5967489" cy="286228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dirty="0">
                <a:ea typeface="Arial"/>
                <a:cs typeface="Arial"/>
                <a:sym typeface="Arial"/>
              </a:rPr>
              <a:t>Please enter your questions in the Q&amp;A box. We’ll answer these in the Q&amp;A and stop from time to time to bring these to the broader attention of the class</a:t>
            </a:r>
            <a:endParaRPr dirty="0"/>
          </a:p>
          <a:p>
            <a:pPr marL="0" marR="0" lvl="0" indent="0" algn="just" rtl="0">
              <a:spcBef>
                <a:spcPts val="0"/>
              </a:spcBef>
              <a:spcAft>
                <a:spcPts val="0"/>
              </a:spcAft>
              <a:buNone/>
            </a:pPr>
            <a:endParaRPr sz="2000" dirty="0">
              <a:ea typeface="Arial"/>
              <a:cs typeface="Arial"/>
              <a:sym typeface="Arial"/>
            </a:endParaRPr>
          </a:p>
          <a:p>
            <a:pPr marL="0" marR="0" lvl="0" indent="0" algn="just" rtl="0">
              <a:spcBef>
                <a:spcPts val="0"/>
              </a:spcBef>
              <a:spcAft>
                <a:spcPts val="0"/>
              </a:spcAft>
              <a:buNone/>
            </a:pPr>
            <a:r>
              <a:rPr lang="en-US" sz="2000" dirty="0">
                <a:ea typeface="Arial"/>
                <a:cs typeface="Arial"/>
                <a:sym typeface="Arial"/>
              </a:rPr>
              <a:t>Please enter your response in the ‘Chat box.’ Before you send it, please make sure that your response goes  to ‘Everyone’</a:t>
            </a:r>
            <a:endParaRPr dirty="0"/>
          </a:p>
          <a:p>
            <a:pPr marL="0" marR="0" lvl="0" indent="0" algn="just" rtl="0">
              <a:spcBef>
                <a:spcPts val="0"/>
              </a:spcBef>
              <a:spcAft>
                <a:spcPts val="0"/>
              </a:spcAft>
              <a:buNone/>
            </a:pPr>
            <a:endParaRPr sz="2000" dirty="0">
              <a:solidFill>
                <a:srgbClr val="408191"/>
              </a:solidFill>
              <a:latin typeface="Arial"/>
              <a:ea typeface="Arial"/>
              <a:cs typeface="Arial"/>
              <a:sym typeface="Arial"/>
            </a:endParaRPr>
          </a:p>
        </p:txBody>
      </p:sp>
    </p:spTree>
    <p:extLst>
      <p:ext uri="{BB962C8B-B14F-4D97-AF65-F5344CB8AC3E}">
        <p14:creationId xmlns:p14="http://schemas.microsoft.com/office/powerpoint/2010/main" val="3652772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95567"/>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Breakaway Positioning</a:t>
            </a:r>
            <a:endParaRPr sz="2700" b="1" dirty="0">
              <a:solidFill>
                <a:schemeClr val="accent1"/>
              </a:solidFill>
              <a:latin typeface="Arial"/>
              <a:ea typeface="Arial"/>
              <a:cs typeface="Arial"/>
              <a:sym typeface="Arial"/>
            </a:endParaRPr>
          </a:p>
        </p:txBody>
      </p:sp>
      <p:pic>
        <p:nvPicPr>
          <p:cNvPr id="3" name="Picture 2" descr="Timeline&#10;&#10;Description automatically generated">
            <a:extLst>
              <a:ext uri="{FF2B5EF4-FFF2-40B4-BE49-F238E27FC236}">
                <a16:creationId xmlns:a16="http://schemas.microsoft.com/office/drawing/2014/main" id="{230901C9-9137-334F-9117-BD5EBCADFF7D}"/>
              </a:ext>
            </a:extLst>
          </p:cNvPr>
          <p:cNvPicPr>
            <a:picLocks noChangeAspect="1"/>
          </p:cNvPicPr>
          <p:nvPr/>
        </p:nvPicPr>
        <p:blipFill>
          <a:blip r:embed="rId3"/>
          <a:stretch>
            <a:fillRect/>
          </a:stretch>
        </p:blipFill>
        <p:spPr>
          <a:xfrm>
            <a:off x="1678765" y="1421415"/>
            <a:ext cx="8834469" cy="5360240"/>
          </a:xfrm>
          <a:prstGeom prst="rect">
            <a:avLst/>
          </a:prstGeom>
        </p:spPr>
      </p:pic>
    </p:spTree>
    <p:extLst>
      <p:ext uri="{BB962C8B-B14F-4D97-AF65-F5344CB8AC3E}">
        <p14:creationId xmlns:p14="http://schemas.microsoft.com/office/powerpoint/2010/main" val="3058640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84953"/>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Breakaway Positioning</a:t>
            </a:r>
            <a:endParaRPr sz="2700" b="1" dirty="0">
              <a:solidFill>
                <a:schemeClr val="accent1"/>
              </a:solidFill>
              <a:latin typeface="Arial"/>
              <a:ea typeface="Arial"/>
              <a:cs typeface="Arial"/>
              <a:sym typeface="Arial"/>
            </a:endParaRPr>
          </a:p>
        </p:txBody>
      </p:sp>
      <p:pic>
        <p:nvPicPr>
          <p:cNvPr id="4" name="Picture 3" descr="A picture containing text&#10;&#10;Description automatically generated">
            <a:extLst>
              <a:ext uri="{FF2B5EF4-FFF2-40B4-BE49-F238E27FC236}">
                <a16:creationId xmlns:a16="http://schemas.microsoft.com/office/drawing/2014/main" id="{3DB3F9FA-01AB-A046-8414-9A7420D3522F}"/>
              </a:ext>
            </a:extLst>
          </p:cNvPr>
          <p:cNvPicPr>
            <a:picLocks noChangeAspect="1"/>
          </p:cNvPicPr>
          <p:nvPr/>
        </p:nvPicPr>
        <p:blipFill>
          <a:blip r:embed="rId3"/>
          <a:stretch>
            <a:fillRect/>
          </a:stretch>
        </p:blipFill>
        <p:spPr>
          <a:xfrm>
            <a:off x="883977" y="1417342"/>
            <a:ext cx="10889885" cy="5048779"/>
          </a:xfrm>
          <a:prstGeom prst="rect">
            <a:avLst/>
          </a:prstGeom>
        </p:spPr>
      </p:pic>
    </p:spTree>
    <p:extLst>
      <p:ext uri="{BB962C8B-B14F-4D97-AF65-F5344CB8AC3E}">
        <p14:creationId xmlns:p14="http://schemas.microsoft.com/office/powerpoint/2010/main" val="398189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82365"/>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Stealth Positioning</a:t>
            </a:r>
            <a:endParaRPr sz="2700" b="1" dirty="0">
              <a:solidFill>
                <a:schemeClr val="accent1"/>
              </a:solidFill>
              <a:latin typeface="Arial"/>
              <a:ea typeface="Arial"/>
              <a:cs typeface="Arial"/>
              <a:sym typeface="Arial"/>
            </a:endParaRPr>
          </a:p>
        </p:txBody>
      </p:sp>
      <p:pic>
        <p:nvPicPr>
          <p:cNvPr id="3" name="Picture 2" descr="Chart&#10;&#10;Description automatically generated with medium confidence">
            <a:extLst>
              <a:ext uri="{FF2B5EF4-FFF2-40B4-BE49-F238E27FC236}">
                <a16:creationId xmlns:a16="http://schemas.microsoft.com/office/drawing/2014/main" id="{3E15DD7F-1734-1049-BBBA-DAC2A47B7501}"/>
              </a:ext>
            </a:extLst>
          </p:cNvPr>
          <p:cNvPicPr>
            <a:picLocks noChangeAspect="1"/>
          </p:cNvPicPr>
          <p:nvPr/>
        </p:nvPicPr>
        <p:blipFill>
          <a:blip r:embed="rId3"/>
          <a:stretch>
            <a:fillRect/>
          </a:stretch>
        </p:blipFill>
        <p:spPr>
          <a:xfrm>
            <a:off x="1788962" y="1383861"/>
            <a:ext cx="8614076" cy="5309538"/>
          </a:xfrm>
          <a:prstGeom prst="rect">
            <a:avLst/>
          </a:prstGeom>
        </p:spPr>
      </p:pic>
    </p:spTree>
    <p:extLst>
      <p:ext uri="{BB962C8B-B14F-4D97-AF65-F5344CB8AC3E}">
        <p14:creationId xmlns:p14="http://schemas.microsoft.com/office/powerpoint/2010/main" val="158075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71797"/>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Stealth Positioning</a:t>
            </a:r>
            <a:endParaRPr sz="2700" b="1" dirty="0">
              <a:solidFill>
                <a:schemeClr val="accent1"/>
              </a:solidFill>
              <a:latin typeface="Arial"/>
              <a:ea typeface="Arial"/>
              <a:cs typeface="Arial"/>
              <a:sym typeface="Arial"/>
            </a:endParaRPr>
          </a:p>
        </p:txBody>
      </p:sp>
      <p:pic>
        <p:nvPicPr>
          <p:cNvPr id="4" name="Picture 3" descr="Diagram&#10;&#10;Description automatically generated">
            <a:extLst>
              <a:ext uri="{FF2B5EF4-FFF2-40B4-BE49-F238E27FC236}">
                <a16:creationId xmlns:a16="http://schemas.microsoft.com/office/drawing/2014/main" id="{9CF33B67-D745-534D-9A2A-EABBF3620F78}"/>
              </a:ext>
            </a:extLst>
          </p:cNvPr>
          <p:cNvPicPr>
            <a:picLocks noChangeAspect="1"/>
          </p:cNvPicPr>
          <p:nvPr/>
        </p:nvPicPr>
        <p:blipFill rotWithShape="1">
          <a:blip r:embed="rId3"/>
          <a:srcRect l="2663"/>
          <a:stretch/>
        </p:blipFill>
        <p:spPr>
          <a:xfrm>
            <a:off x="3298721" y="1367249"/>
            <a:ext cx="5594557" cy="5434429"/>
          </a:xfrm>
          <a:prstGeom prst="rect">
            <a:avLst/>
          </a:prstGeom>
        </p:spPr>
      </p:pic>
    </p:spTree>
    <p:extLst>
      <p:ext uri="{BB962C8B-B14F-4D97-AF65-F5344CB8AC3E}">
        <p14:creationId xmlns:p14="http://schemas.microsoft.com/office/powerpoint/2010/main" val="635741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0FD65-56D9-CDFC-7ACD-8D48D2539E02}"/>
              </a:ext>
            </a:extLst>
          </p:cNvPr>
          <p:cNvSpPr>
            <a:spLocks noGrp="1"/>
          </p:cNvSpPr>
          <p:nvPr>
            <p:ph type="title"/>
          </p:nvPr>
        </p:nvSpPr>
        <p:spPr/>
        <p:txBody>
          <a:bodyPr/>
          <a:lstStyle/>
          <a:p>
            <a:r>
              <a:rPr lang="en-US" dirty="0">
                <a:solidFill>
                  <a:schemeClr val="accent1"/>
                </a:solidFill>
                <a:latin typeface="Arial"/>
                <a:cs typeface="Arial"/>
              </a:rPr>
              <a:t>Disruptive Positioning vs Disruptive Innovation?</a:t>
            </a:r>
            <a:r>
              <a:rPr lang="en-US" sz="2800" b="1" dirty="0">
                <a:solidFill>
                  <a:schemeClr val="accent1"/>
                </a:solidFill>
                <a:latin typeface="Arial"/>
                <a:ea typeface="Arial"/>
                <a:cs typeface="Arial"/>
                <a:sym typeface="Arial"/>
              </a:rPr>
              <a:t> </a:t>
            </a:r>
            <a:endParaRPr lang="en-US" dirty="0"/>
          </a:p>
        </p:txBody>
      </p:sp>
      <p:sp>
        <p:nvSpPr>
          <p:cNvPr id="8" name="TextBox 7">
            <a:extLst>
              <a:ext uri="{FF2B5EF4-FFF2-40B4-BE49-F238E27FC236}">
                <a16:creationId xmlns:a16="http://schemas.microsoft.com/office/drawing/2014/main" id="{956F4BF5-BC30-0D64-8464-0393E1E88262}"/>
              </a:ext>
            </a:extLst>
          </p:cNvPr>
          <p:cNvSpPr txBox="1"/>
          <p:nvPr/>
        </p:nvSpPr>
        <p:spPr>
          <a:xfrm>
            <a:off x="4907293" y="2149155"/>
            <a:ext cx="2377414" cy="3017487"/>
          </a:xfrm>
          <a:prstGeom prst="rect">
            <a:avLst/>
          </a:prstGeom>
          <a:noFill/>
        </p:spPr>
        <p:txBody>
          <a:bodyPr wrap="none" lIns="91440" tIns="91440" rIns="91440" bIns="91440" rtlCol="0" anchor="ctr">
            <a:noAutofit/>
          </a:bodyPr>
          <a:lstStyle/>
          <a:p>
            <a:pPr algn="l"/>
            <a:r>
              <a:rPr lang="en-US" sz="40000" b="1" dirty="0">
                <a:solidFill>
                  <a:srgbClr val="000000"/>
                </a:solidFill>
                <a:latin typeface="Montserrat" panose="00000500000000000000" pitchFamily="2" charset="0"/>
              </a:rPr>
              <a:t>?</a:t>
            </a:r>
          </a:p>
        </p:txBody>
      </p:sp>
    </p:spTree>
    <p:extLst>
      <p:ext uri="{BB962C8B-B14F-4D97-AF65-F5344CB8AC3E}">
        <p14:creationId xmlns:p14="http://schemas.microsoft.com/office/powerpoint/2010/main" val="4142051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44177" y="807060"/>
            <a:ext cx="9972134" cy="443055"/>
          </a:xfrm>
          <a:prstGeom prst="rect">
            <a:avLst/>
          </a:prstGeom>
          <a:noFill/>
          <a:ln>
            <a:noFill/>
          </a:ln>
        </p:spPr>
        <p:txBody>
          <a:bodyPr spcFirstLastPara="1" wrap="square" lIns="0" tIns="12050" rIns="0" bIns="0" anchor="ctr" anchorCtr="0">
            <a:spAutoFit/>
          </a:bodyPr>
          <a:lstStyle/>
          <a:p>
            <a:pPr marL="12700">
              <a:lnSpc>
                <a:spcPct val="100000"/>
              </a:lnSpc>
              <a:buClr>
                <a:schemeClr val="lt1"/>
              </a:buClr>
              <a:buSzPts val="2800"/>
            </a:pPr>
            <a:r>
              <a:rPr lang="en-US" sz="2700" b="1" dirty="0">
                <a:solidFill>
                  <a:schemeClr val="accent1"/>
                </a:solidFill>
                <a:latin typeface="Arial"/>
                <a:ea typeface="Arial"/>
                <a:cs typeface="Arial"/>
                <a:sym typeface="Arial"/>
              </a:rPr>
              <a:t>MODULE REVIEW – </a:t>
            </a:r>
            <a:r>
              <a:rPr lang="en-US" sz="2800" b="1" dirty="0">
                <a:solidFill>
                  <a:schemeClr val="accent1"/>
                </a:solidFill>
              </a:rPr>
              <a:t>Perceptual Map</a:t>
            </a:r>
            <a:r>
              <a:rPr lang="en-US" sz="2700" b="1" dirty="0">
                <a:solidFill>
                  <a:schemeClr val="accent1"/>
                </a:solidFill>
                <a:latin typeface="Arial"/>
                <a:ea typeface="Arial"/>
                <a:cs typeface="Arial"/>
                <a:sym typeface="Arial"/>
              </a:rPr>
              <a:t> </a:t>
            </a:r>
            <a:endParaRPr sz="2700" b="1" dirty="0">
              <a:solidFill>
                <a:schemeClr val="accent1"/>
              </a:solidFill>
              <a:latin typeface="Arial"/>
              <a:ea typeface="Arial"/>
              <a:cs typeface="Arial"/>
              <a:sym typeface="Arial"/>
            </a:endParaRPr>
          </a:p>
        </p:txBody>
      </p:sp>
      <p:grpSp>
        <p:nvGrpSpPr>
          <p:cNvPr id="6" name="Group 5">
            <a:extLst>
              <a:ext uri="{FF2B5EF4-FFF2-40B4-BE49-F238E27FC236}">
                <a16:creationId xmlns:a16="http://schemas.microsoft.com/office/drawing/2014/main" id="{7D20A12D-D816-EF40-BFC8-92AFB35586CD}"/>
              </a:ext>
            </a:extLst>
          </p:cNvPr>
          <p:cNvGrpSpPr/>
          <p:nvPr/>
        </p:nvGrpSpPr>
        <p:grpSpPr>
          <a:xfrm>
            <a:off x="5730244" y="1444401"/>
            <a:ext cx="5794115" cy="5293863"/>
            <a:chOff x="4619419" y="643469"/>
            <a:chExt cx="6223183" cy="5685886"/>
          </a:xfrm>
        </p:grpSpPr>
        <p:pic>
          <p:nvPicPr>
            <p:cNvPr id="7" name="Picture 6">
              <a:extLst>
                <a:ext uri="{FF2B5EF4-FFF2-40B4-BE49-F238E27FC236}">
                  <a16:creationId xmlns:a16="http://schemas.microsoft.com/office/drawing/2014/main" id="{C84A1885-D28C-0443-BBD8-C3D62CEEDF75}"/>
                </a:ext>
              </a:extLst>
            </p:cNvPr>
            <p:cNvPicPr>
              <a:picLocks noChangeAspect="1"/>
            </p:cNvPicPr>
            <p:nvPr/>
          </p:nvPicPr>
          <p:blipFill rotWithShape="1">
            <a:blip r:embed="rId3"/>
            <a:srcRect t="5477"/>
            <a:stretch/>
          </p:blipFill>
          <p:spPr>
            <a:xfrm>
              <a:off x="4619419" y="844060"/>
              <a:ext cx="6223183" cy="5485295"/>
            </a:xfrm>
            <a:prstGeom prst="rect">
              <a:avLst/>
            </a:prstGeom>
            <a:solidFill>
              <a:srgbClr val="FFFFFF"/>
            </a:solidFill>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DFFFB1E0-1CC3-7541-B265-C0C51E636D66}"/>
                </a:ext>
              </a:extLst>
            </p:cNvPr>
            <p:cNvSpPr/>
            <p:nvPr/>
          </p:nvSpPr>
          <p:spPr>
            <a:xfrm>
              <a:off x="5570483" y="643469"/>
              <a:ext cx="1944414" cy="4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DF3E766C-E8B1-A247-A3DD-FA36E71D9214}"/>
              </a:ext>
            </a:extLst>
          </p:cNvPr>
          <p:cNvSpPr/>
          <p:nvPr/>
        </p:nvSpPr>
        <p:spPr>
          <a:xfrm>
            <a:off x="186881" y="2397948"/>
            <a:ext cx="5417472" cy="2062103"/>
          </a:xfrm>
          <a:prstGeom prst="rect">
            <a:avLst/>
          </a:prstGeom>
        </p:spPr>
        <p:txBody>
          <a:bodyPr wrap="square">
            <a:spAutoFit/>
          </a:bodyPr>
          <a:lstStyle/>
          <a:p>
            <a:pPr marL="457200" lvl="0" indent="-228600">
              <a:buSzPts val="1400"/>
              <a:defRPr/>
            </a:pPr>
            <a:r>
              <a:rPr lang="en-US" sz="3200" dirty="0">
                <a:solidFill>
                  <a:schemeClr val="tx1">
                    <a:alpha val="60000"/>
                  </a:schemeClr>
                </a:solidFill>
              </a:rPr>
              <a:t>Pepsi’s new generation campaign had the effect of repositioning Coke as “Old and Tired”</a:t>
            </a:r>
          </a:p>
        </p:txBody>
      </p:sp>
    </p:spTree>
    <p:extLst>
      <p:ext uri="{BB962C8B-B14F-4D97-AF65-F5344CB8AC3E}">
        <p14:creationId xmlns:p14="http://schemas.microsoft.com/office/powerpoint/2010/main" val="238583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07753"/>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Reposition for Growth </a:t>
            </a:r>
            <a:endParaRPr sz="2700" b="1" dirty="0">
              <a:solidFill>
                <a:schemeClr val="accent1"/>
              </a:solidFill>
              <a:latin typeface="Arial"/>
              <a:ea typeface="Arial"/>
              <a:cs typeface="Arial"/>
              <a:sym typeface="Arial"/>
            </a:endParaRPr>
          </a:p>
        </p:txBody>
      </p:sp>
      <p:pic>
        <p:nvPicPr>
          <p:cNvPr id="5" name="Picture 4">
            <a:extLst>
              <a:ext uri="{FF2B5EF4-FFF2-40B4-BE49-F238E27FC236}">
                <a16:creationId xmlns:a16="http://schemas.microsoft.com/office/drawing/2014/main" id="{06E55F24-F878-8B49-9015-F9A324230694}"/>
              </a:ext>
            </a:extLst>
          </p:cNvPr>
          <p:cNvPicPr>
            <a:picLocks noChangeAspect="1"/>
          </p:cNvPicPr>
          <p:nvPr/>
        </p:nvPicPr>
        <p:blipFill>
          <a:blip r:embed="rId3"/>
          <a:stretch>
            <a:fillRect/>
          </a:stretch>
        </p:blipFill>
        <p:spPr>
          <a:xfrm>
            <a:off x="2720266" y="1445786"/>
            <a:ext cx="6751467" cy="5350536"/>
          </a:xfrm>
          <a:prstGeom prst="rect">
            <a:avLst/>
          </a:prstGeom>
        </p:spPr>
      </p:pic>
    </p:spTree>
    <p:extLst>
      <p:ext uri="{BB962C8B-B14F-4D97-AF65-F5344CB8AC3E}">
        <p14:creationId xmlns:p14="http://schemas.microsoft.com/office/powerpoint/2010/main" val="1974773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13106"/>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Reverse Positioning Examples</a:t>
            </a:r>
            <a:endParaRPr sz="2700" b="1" dirty="0">
              <a:solidFill>
                <a:schemeClr val="accent1"/>
              </a:solidFill>
              <a:latin typeface="Arial"/>
              <a:ea typeface="Arial"/>
              <a:cs typeface="Arial"/>
              <a:sym typeface="Arial"/>
            </a:endParaRPr>
          </a:p>
        </p:txBody>
      </p:sp>
      <p:graphicFrame>
        <p:nvGraphicFramePr>
          <p:cNvPr id="5" name="Table 2">
            <a:extLst>
              <a:ext uri="{FF2B5EF4-FFF2-40B4-BE49-F238E27FC236}">
                <a16:creationId xmlns:a16="http://schemas.microsoft.com/office/drawing/2014/main" id="{AC3CF757-C097-DD44-BDAB-11B53731D5C6}"/>
              </a:ext>
            </a:extLst>
          </p:cNvPr>
          <p:cNvGraphicFramePr>
            <a:graphicFrameLocks noGrp="1"/>
          </p:cNvGraphicFramePr>
          <p:nvPr>
            <p:extLst>
              <p:ext uri="{D42A27DB-BD31-4B8C-83A1-F6EECF244321}">
                <p14:modId xmlns:p14="http://schemas.microsoft.com/office/powerpoint/2010/main" val="1094621419"/>
              </p:ext>
            </p:extLst>
          </p:nvPr>
        </p:nvGraphicFramePr>
        <p:xfrm>
          <a:off x="1163576" y="1454074"/>
          <a:ext cx="10601641" cy="5266729"/>
        </p:xfrm>
        <a:graphic>
          <a:graphicData uri="http://schemas.openxmlformats.org/drawingml/2006/table">
            <a:tbl>
              <a:tblPr firstRow="1" bandRow="1">
                <a:tableStyleId>{5C22544A-7EE6-4342-B048-85BDC9FD1C3A}</a:tableStyleId>
              </a:tblPr>
              <a:tblGrid>
                <a:gridCol w="10601641">
                  <a:extLst>
                    <a:ext uri="{9D8B030D-6E8A-4147-A177-3AD203B41FA5}">
                      <a16:colId xmlns:a16="http://schemas.microsoft.com/office/drawing/2014/main" val="2217705476"/>
                    </a:ext>
                  </a:extLst>
                </a:gridCol>
              </a:tblGrid>
              <a:tr h="3652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Reverse Positioning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499939470"/>
                  </a:ext>
                </a:extLst>
              </a:tr>
              <a:tr h="2911204">
                <a:tc>
                  <a:txBody>
                    <a:bodyPr/>
                    <a:lstStyle/>
                    <a:p>
                      <a:r>
                        <a:rPr lang="en-US" sz="1800" b="1" dirty="0">
                          <a:solidFill>
                            <a:schemeClr val="tx1"/>
                          </a:solidFill>
                        </a:rPr>
                        <a:t>Commerce Bank </a:t>
                      </a:r>
                    </a:p>
                    <a:p>
                      <a:pPr marL="171450" indent="-171450">
                        <a:buFont typeface="Arial" panose="020B0604020202020204" pitchFamily="34" charset="0"/>
                        <a:buChar char="•"/>
                      </a:pPr>
                      <a:r>
                        <a:rPr lang="en-US" sz="1600" b="0" i="0" kern="1200" dirty="0">
                          <a:solidFill>
                            <a:schemeClr val="tx1"/>
                          </a:solidFill>
                          <a:effectLst/>
                          <a:latin typeface="+mn-lt"/>
                          <a:ea typeface="+mn-ea"/>
                          <a:cs typeface="+mn-cs"/>
                        </a:rPr>
                        <a:t>Most banks offer dozens of checking and savings accounts and compete by claiming to offer account holders the highest interest rates.</a:t>
                      </a:r>
                    </a:p>
                    <a:p>
                      <a:pPr marL="171450" indent="-171450">
                        <a:buFont typeface="Arial" panose="020B0604020202020204" pitchFamily="34" charset="0"/>
                        <a:buChar char="•"/>
                      </a:pPr>
                      <a:r>
                        <a:rPr lang="en-US" sz="1600" b="0" i="0" kern="1200" dirty="0">
                          <a:solidFill>
                            <a:schemeClr val="tx1"/>
                          </a:solidFill>
                          <a:effectLst/>
                          <a:latin typeface="+mn-lt"/>
                          <a:ea typeface="+mn-ea"/>
                          <a:cs typeface="+mn-cs"/>
                        </a:rPr>
                        <a:t>Commerce Bank pays among the lowest rates in its market</a:t>
                      </a:r>
                    </a:p>
                    <a:p>
                      <a:pPr marL="171450" indent="-171450">
                        <a:buFont typeface="Arial" panose="020B0604020202020204" pitchFamily="34" charset="0"/>
                        <a:buChar char="•"/>
                      </a:pPr>
                      <a:r>
                        <a:rPr lang="en-US" sz="1600" b="0" i="0" kern="1200" dirty="0">
                          <a:solidFill>
                            <a:schemeClr val="tx1"/>
                          </a:solidFill>
                          <a:effectLst/>
                          <a:latin typeface="+mn-lt"/>
                          <a:ea typeface="+mn-ea"/>
                          <a:cs typeface="+mn-cs"/>
                        </a:rPr>
                        <a:t>Between 1999 and 2004, Commerce Bank expanded from 120 to 319 branches, deposits quintupled from $5.6 billion to $27.7 billion, and loans tripled from $3 billion to $9.4 billion.</a:t>
                      </a:r>
                    </a:p>
                    <a:p>
                      <a:pPr marL="171450" indent="-171450">
                        <a:buFont typeface="Arial" panose="020B0604020202020204" pitchFamily="34" charset="0"/>
                        <a:buChar char="•"/>
                      </a:pPr>
                      <a:r>
                        <a:rPr lang="en-US" sz="1600" b="0" i="0" kern="1200" dirty="0">
                          <a:solidFill>
                            <a:schemeClr val="tx1"/>
                          </a:solidFill>
                          <a:effectLst/>
                          <a:latin typeface="+mn-lt"/>
                          <a:ea typeface="+mn-ea"/>
                          <a:cs typeface="+mn-cs"/>
                        </a:rPr>
                        <a:t>After stripping away what customers expect—competitive interest rates and abundant choices—Commerce Bank reverse positioned itself as “the most convenient bank in America.”</a:t>
                      </a:r>
                    </a:p>
                    <a:p>
                      <a:pPr marL="171450" indent="-171450">
                        <a:buFont typeface="Arial" panose="020B0604020202020204" pitchFamily="34" charset="0"/>
                        <a:buChar char="•"/>
                      </a:pPr>
                      <a:r>
                        <a:rPr lang="en-US" sz="1600" b="0" i="0" kern="1200" dirty="0">
                          <a:solidFill>
                            <a:schemeClr val="tx1"/>
                          </a:solidFill>
                          <a:effectLst/>
                          <a:latin typeface="+mn-lt"/>
                          <a:ea typeface="+mn-ea"/>
                          <a:cs typeface="+mn-cs"/>
                        </a:rPr>
                        <a:t>It’s open seven days a week, including evenings. You can get a debit card while you wait, and, when it rains, an escort with an umbrella will walk you to your car. The bank offers free coffee and newspapers</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712160"/>
                  </a:ext>
                </a:extLst>
              </a:tr>
              <a:tr h="19903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JetBlue</a:t>
                      </a:r>
                    </a:p>
                    <a:p>
                      <a:pPr marL="171450" indent="-171450">
                        <a:buFont typeface="Arial" panose="020B0604020202020204" pitchFamily="34" charset="0"/>
                        <a:buChar char="•"/>
                      </a:pPr>
                      <a:r>
                        <a:rPr lang="en-US" sz="1600" b="0" i="0" kern="1200" dirty="0">
                          <a:solidFill>
                            <a:schemeClr val="dk1"/>
                          </a:solidFill>
                          <a:effectLst/>
                          <a:latin typeface="+mn-lt"/>
                          <a:ea typeface="+mn-ea"/>
                          <a:cs typeface="+mn-cs"/>
                        </a:rPr>
                        <a:t>JetBlue achieved its stellar is performance in part by following Southwest’s lead, offering cheap seats and a lean value proposition: no meals, no round-trip fares, and no first-class seating</a:t>
                      </a:r>
                    </a:p>
                    <a:p>
                      <a:pPr marL="171450" indent="-171450">
                        <a:buFont typeface="Arial" panose="020B0604020202020204" pitchFamily="34" charset="0"/>
                        <a:buChar char="•"/>
                      </a:pPr>
                      <a:r>
                        <a:rPr lang="en-US" sz="1600" b="0" i="0" kern="1200" dirty="0">
                          <a:solidFill>
                            <a:schemeClr val="dk1"/>
                          </a:solidFill>
                          <a:effectLst/>
                          <a:latin typeface="+mn-lt"/>
                          <a:ea typeface="+mn-ea"/>
                          <a:cs typeface="+mn-cs"/>
                        </a:rPr>
                        <a:t>But then it supplemented its bare-bones offering with surprising indulgences like leather seats, high-end personal entertainment systems with satellite television, and extra legroom in the back two-thirds of the plane.</a:t>
                      </a:r>
                      <a:endParaRPr lang="en-US" sz="1600" dirty="0">
                        <a:solidFill>
                          <a:schemeClr val="tx1"/>
                        </a:solidFill>
                      </a:endParaRPr>
                    </a:p>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7278412"/>
                  </a:ext>
                </a:extLst>
              </a:tr>
            </a:tbl>
          </a:graphicData>
        </a:graphic>
      </p:graphicFrame>
    </p:spTree>
    <p:extLst>
      <p:ext uri="{BB962C8B-B14F-4D97-AF65-F5344CB8AC3E}">
        <p14:creationId xmlns:p14="http://schemas.microsoft.com/office/powerpoint/2010/main" val="171351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13106"/>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Breakaway Positioning Examples</a:t>
            </a:r>
            <a:endParaRPr sz="2700" b="1" dirty="0">
              <a:solidFill>
                <a:schemeClr val="accent1"/>
              </a:solidFill>
              <a:latin typeface="Arial"/>
              <a:ea typeface="Arial"/>
              <a:cs typeface="Arial"/>
              <a:sym typeface="Arial"/>
            </a:endParaRPr>
          </a:p>
        </p:txBody>
      </p:sp>
      <p:graphicFrame>
        <p:nvGraphicFramePr>
          <p:cNvPr id="5" name="Table 2">
            <a:extLst>
              <a:ext uri="{FF2B5EF4-FFF2-40B4-BE49-F238E27FC236}">
                <a16:creationId xmlns:a16="http://schemas.microsoft.com/office/drawing/2014/main" id="{AC3CF757-C097-DD44-BDAB-11B53731D5C6}"/>
              </a:ext>
            </a:extLst>
          </p:cNvPr>
          <p:cNvGraphicFramePr>
            <a:graphicFrameLocks noGrp="1"/>
          </p:cNvGraphicFramePr>
          <p:nvPr>
            <p:extLst>
              <p:ext uri="{D42A27DB-BD31-4B8C-83A1-F6EECF244321}">
                <p14:modId xmlns:p14="http://schemas.microsoft.com/office/powerpoint/2010/main" val="2326304798"/>
              </p:ext>
            </p:extLst>
          </p:nvPr>
        </p:nvGraphicFramePr>
        <p:xfrm>
          <a:off x="1066855" y="1508781"/>
          <a:ext cx="9692534" cy="4945849"/>
        </p:xfrm>
        <a:graphic>
          <a:graphicData uri="http://schemas.openxmlformats.org/drawingml/2006/table">
            <a:tbl>
              <a:tblPr firstRow="1" bandRow="1">
                <a:tableStyleId>{5C22544A-7EE6-4342-B048-85BDC9FD1C3A}</a:tableStyleId>
              </a:tblPr>
              <a:tblGrid>
                <a:gridCol w="9692534">
                  <a:extLst>
                    <a:ext uri="{9D8B030D-6E8A-4147-A177-3AD203B41FA5}">
                      <a16:colId xmlns:a16="http://schemas.microsoft.com/office/drawing/2014/main" val="1957828705"/>
                    </a:ext>
                  </a:extLst>
                </a:gridCol>
              </a:tblGrid>
              <a:tr h="327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tx1"/>
                          </a:solidFill>
                          <a:effectLst/>
                          <a:latin typeface="+mn-lt"/>
                          <a:ea typeface="+mn-ea"/>
                          <a:cs typeface="+mn-cs"/>
                        </a:rPr>
                        <a:t>Breakaway Positioning</a:t>
                      </a:r>
                      <a:endParaRPr 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499939470"/>
                  </a:ext>
                </a:extLst>
              </a:tr>
              <a:tr h="2812447">
                <a:tc>
                  <a:txBody>
                    <a:bodyPr/>
                    <a:lstStyle/>
                    <a:p>
                      <a:r>
                        <a:rPr lang="en-US" sz="1800" b="1" dirty="0">
                          <a:solidFill>
                            <a:schemeClr val="tx1"/>
                          </a:solidFill>
                        </a:rPr>
                        <a:t>Nintendo</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Rewrote the rules of the electronic gaming market, taking an activity long seen as solitary and sedentary and turning it into healthy, often communal play that inspires everything from learning to quality family time.</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Through innovative new gaming consoles, the Wii and handheld DS, Nintendo has broadened its appeal to all ages, particularly targeting those who weren't previously interested in videogames.</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The DS is marketed primarily as a teaching toy, or one to help exercise the mind--a personal handheld gaming device on which to solve puzzles and brainteasers.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712160"/>
                  </a:ext>
                </a:extLst>
              </a:tr>
              <a:tr h="1798122">
                <a:tc>
                  <a:txBody>
                    <a:bodyPr/>
                    <a:lstStyle/>
                    <a:p>
                      <a:r>
                        <a:rPr lang="en-US" sz="1800" b="1" dirty="0"/>
                        <a:t>Nike</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Focusing on innovation and performance, Nike was able to position itself well to target serious athletes.</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The brand today offers not just shoes but also the complete attire to be worn by athletes which in turn helps to enhance their performance.</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Their tagline “Just Do It” and its models are here to promote serious fitness.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7278412"/>
                  </a:ext>
                </a:extLst>
              </a:tr>
            </a:tbl>
          </a:graphicData>
        </a:graphic>
      </p:graphicFrame>
    </p:spTree>
    <p:extLst>
      <p:ext uri="{BB962C8B-B14F-4D97-AF65-F5344CB8AC3E}">
        <p14:creationId xmlns:p14="http://schemas.microsoft.com/office/powerpoint/2010/main" val="3403415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13106"/>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 Stealth Positioning Examples</a:t>
            </a:r>
          </a:p>
        </p:txBody>
      </p:sp>
      <p:graphicFrame>
        <p:nvGraphicFramePr>
          <p:cNvPr id="5" name="Table 2">
            <a:extLst>
              <a:ext uri="{FF2B5EF4-FFF2-40B4-BE49-F238E27FC236}">
                <a16:creationId xmlns:a16="http://schemas.microsoft.com/office/drawing/2014/main" id="{AC3CF757-C097-DD44-BDAB-11B53731D5C6}"/>
              </a:ext>
            </a:extLst>
          </p:cNvPr>
          <p:cNvGraphicFramePr>
            <a:graphicFrameLocks noGrp="1"/>
          </p:cNvGraphicFramePr>
          <p:nvPr>
            <p:extLst>
              <p:ext uri="{D42A27DB-BD31-4B8C-83A1-F6EECF244321}">
                <p14:modId xmlns:p14="http://schemas.microsoft.com/office/powerpoint/2010/main" val="2926121294"/>
              </p:ext>
            </p:extLst>
          </p:nvPr>
        </p:nvGraphicFramePr>
        <p:xfrm>
          <a:off x="1244450" y="1600220"/>
          <a:ext cx="9789256" cy="4846267"/>
        </p:xfrm>
        <a:graphic>
          <a:graphicData uri="http://schemas.openxmlformats.org/drawingml/2006/table">
            <a:tbl>
              <a:tblPr firstRow="1" bandRow="1">
                <a:tableStyleId>{5C22544A-7EE6-4342-B048-85BDC9FD1C3A}</a:tableStyleId>
              </a:tblPr>
              <a:tblGrid>
                <a:gridCol w="9789256">
                  <a:extLst>
                    <a:ext uri="{9D8B030D-6E8A-4147-A177-3AD203B41FA5}">
                      <a16:colId xmlns:a16="http://schemas.microsoft.com/office/drawing/2014/main" val="956604994"/>
                    </a:ext>
                  </a:extLst>
                </a:gridCol>
              </a:tblGrid>
              <a:tr h="4173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tx1"/>
                          </a:solidFill>
                          <a:effectLst/>
                          <a:latin typeface="+mn-lt"/>
                          <a:ea typeface="+mn-ea"/>
                          <a:cs typeface="+mn-cs"/>
                        </a:rPr>
                        <a:t>Stealth Positioning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499939470"/>
                  </a:ext>
                </a:extLst>
              </a:tr>
              <a:tr h="2804448">
                <a:tc>
                  <a:txBody>
                    <a:bodyPr/>
                    <a:lstStyle/>
                    <a:p>
                      <a:pPr marL="0" indent="0" algn="l" defTabSz="914400" rtl="0" eaLnBrk="1" latinLnBrk="0" hangingPunct="1">
                        <a:buFont typeface="Arial" panose="020B0604020202020204" pitchFamily="34" charset="0"/>
                        <a:buNone/>
                      </a:pPr>
                      <a:r>
                        <a:rPr lang="en-US" sz="1800" b="1" kern="1200" dirty="0">
                          <a:solidFill>
                            <a:schemeClr val="tx1"/>
                          </a:solidFill>
                          <a:latin typeface="+mn-lt"/>
                          <a:ea typeface="+mn-ea"/>
                          <a:cs typeface="+mn-cs"/>
                        </a:rPr>
                        <a:t>Starbucks</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In 2015, Starbucks started what turned out to be a nationwide controversy regarding the design of their traditional Christmas cups.</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The design was thought by some to be very understated, too plain and even – not Christmassy enough!</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Pundits, consumers and critics made their voices heard and their opinions known about the lack of elaborate cup design.</a:t>
                      </a: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It later turned out that the controversy was fake: very few people actually hated the cup, but the stir caused Starbucks’ sales to soar.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712160"/>
                  </a:ext>
                </a:extLst>
              </a:tr>
              <a:tr h="1624434">
                <a:tc>
                  <a:txBody>
                    <a:bodyPr/>
                    <a:lstStyle/>
                    <a:p>
                      <a:pPr marL="0" indent="0" algn="l" defTabSz="914400" rtl="0" eaLnBrk="1" latinLnBrk="0" hangingPunct="1">
                        <a:buFont typeface="Arial" panose="020B0604020202020204" pitchFamily="34" charset="0"/>
                        <a:buNone/>
                      </a:pPr>
                      <a:r>
                        <a:rPr lang="en-US" sz="1800" b="1" kern="1200" dirty="0">
                          <a:solidFill>
                            <a:schemeClr val="tx1"/>
                          </a:solidFill>
                          <a:latin typeface="+mn-lt"/>
                          <a:ea typeface="+mn-ea"/>
                          <a:cs typeface="+mn-cs"/>
                        </a:rPr>
                        <a:t>2 States – </a:t>
                      </a:r>
                      <a:r>
                        <a:rPr lang="en-US" sz="1800" b="1" kern="1200" dirty="0" err="1">
                          <a:solidFill>
                            <a:schemeClr val="tx1"/>
                          </a:solidFill>
                          <a:latin typeface="+mn-lt"/>
                          <a:ea typeface="+mn-ea"/>
                          <a:cs typeface="+mn-cs"/>
                        </a:rPr>
                        <a:t>Sunsilk</a:t>
                      </a:r>
                      <a:endParaRPr lang="en-US" sz="1800" b="1" kern="1200" dirty="0">
                        <a:solidFill>
                          <a:schemeClr val="tx1"/>
                        </a:solidFill>
                        <a:latin typeface="+mn-lt"/>
                        <a:ea typeface="+mn-ea"/>
                        <a:cs typeface="+mn-cs"/>
                      </a:endParaRPr>
                    </a:p>
                    <a:p>
                      <a:pPr marL="171450" indent="-171450" algn="l" defTabSz="914400" rtl="0" eaLnBrk="1" latinLnBrk="0" hangingPunct="1">
                        <a:buFont typeface="Arial" panose="020B0604020202020204" pitchFamily="34" charset="0"/>
                        <a:buChar char="•"/>
                      </a:pPr>
                      <a:r>
                        <a:rPr lang="en-US" sz="1600" b="0" i="0" kern="1200" dirty="0">
                          <a:solidFill>
                            <a:schemeClr val="tx1"/>
                          </a:solidFill>
                          <a:effectLst/>
                          <a:latin typeface="+mn-lt"/>
                          <a:ea typeface="+mn-ea"/>
                          <a:cs typeface="+mn-cs"/>
                        </a:rPr>
                        <a:t>2 States is a Bollywood movie based on Chetan Bhagat’s novel. In the movie, a few glimpses of </a:t>
                      </a:r>
                      <a:r>
                        <a:rPr lang="en-US" sz="1600" b="0" i="0" kern="1200" dirty="0" err="1">
                          <a:solidFill>
                            <a:schemeClr val="tx1"/>
                          </a:solidFill>
                          <a:effectLst/>
                          <a:latin typeface="+mn-lt"/>
                          <a:ea typeface="+mn-ea"/>
                          <a:cs typeface="+mn-cs"/>
                        </a:rPr>
                        <a:t>Sunsilk</a:t>
                      </a:r>
                      <a:r>
                        <a:rPr lang="en-US" sz="1600" b="0" i="0" kern="1200" dirty="0">
                          <a:solidFill>
                            <a:schemeClr val="tx1"/>
                          </a:solidFill>
                          <a:effectLst/>
                          <a:latin typeface="+mn-lt"/>
                          <a:ea typeface="+mn-ea"/>
                          <a:cs typeface="+mn-cs"/>
                        </a:rPr>
                        <a:t> are visible. The main protagonist gets a job as a brand manager in </a:t>
                      </a:r>
                      <a:r>
                        <a:rPr lang="en-US" sz="1600" b="0" i="0" kern="1200" dirty="0" err="1">
                          <a:solidFill>
                            <a:schemeClr val="tx1"/>
                          </a:solidFill>
                          <a:effectLst/>
                          <a:latin typeface="+mn-lt"/>
                          <a:ea typeface="+mn-ea"/>
                          <a:cs typeface="+mn-cs"/>
                        </a:rPr>
                        <a:t>Sunsilk</a:t>
                      </a:r>
                      <a:r>
                        <a:rPr lang="en-US" sz="1600" b="0" i="0" kern="1200" dirty="0">
                          <a:solidFill>
                            <a:schemeClr val="tx1"/>
                          </a:solidFill>
                          <a:effectLst/>
                          <a:latin typeface="+mn-lt"/>
                          <a:ea typeface="+mn-ea"/>
                          <a:cs typeface="+mn-cs"/>
                        </a:rPr>
                        <a:t>, and the brand’s logo is visible in a few scenes. It is a smart way of placement of brand </a:t>
                      </a:r>
                      <a:r>
                        <a:rPr lang="en-US" sz="1600" b="0" i="0" kern="1200" dirty="0" err="1">
                          <a:solidFill>
                            <a:schemeClr val="tx1"/>
                          </a:solidFill>
                          <a:effectLst/>
                          <a:latin typeface="+mn-lt"/>
                          <a:ea typeface="+mn-ea"/>
                          <a:cs typeface="+mn-cs"/>
                        </a:rPr>
                        <a:t>Sunsilk</a:t>
                      </a:r>
                      <a:r>
                        <a:rPr lang="en-US" sz="1600" b="0" i="0" kern="1200" dirty="0">
                          <a:solidFill>
                            <a:schemeClr val="tx1"/>
                          </a:solidFill>
                          <a:effectLst/>
                          <a:latin typeface="+mn-lt"/>
                          <a:ea typeface="+mn-ea"/>
                          <a:cs typeface="+mn-cs"/>
                        </a:rPr>
                        <a:t> in the movie</a:t>
                      </a:r>
                      <a:r>
                        <a:rPr lang="en-US" sz="1100" b="0" i="0" kern="1200" dirty="0">
                          <a:solidFill>
                            <a:schemeClr val="tx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7278412"/>
                  </a:ext>
                </a:extLst>
              </a:tr>
            </a:tbl>
          </a:graphicData>
        </a:graphic>
      </p:graphicFrame>
    </p:spTree>
    <p:extLst>
      <p:ext uri="{BB962C8B-B14F-4D97-AF65-F5344CB8AC3E}">
        <p14:creationId xmlns:p14="http://schemas.microsoft.com/office/powerpoint/2010/main" val="135830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3"/>
          <p:cNvSpPr txBox="1">
            <a:spLocks noGrp="1"/>
          </p:cNvSpPr>
          <p:nvPr>
            <p:ph type="title"/>
          </p:nvPr>
        </p:nvSpPr>
        <p:spPr>
          <a:xfrm>
            <a:off x="701099" y="642498"/>
            <a:ext cx="3475990"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rgbClr val="00BE6D"/>
                </a:solidFill>
                <a:latin typeface="+mj-lt"/>
                <a:ea typeface="Arial"/>
                <a:cs typeface="Arial"/>
                <a:sym typeface="Arial"/>
              </a:rPr>
              <a:t>AGENDA</a:t>
            </a:r>
            <a:endParaRPr sz="3200" b="1" dirty="0">
              <a:solidFill>
                <a:srgbClr val="00BE6D"/>
              </a:solidFill>
              <a:latin typeface="+mj-lt"/>
              <a:ea typeface="Arial"/>
              <a:cs typeface="Arial"/>
              <a:sym typeface="Arial"/>
            </a:endParaRPr>
          </a:p>
        </p:txBody>
      </p:sp>
      <p:sp>
        <p:nvSpPr>
          <p:cNvPr id="115" name="Google Shape;115;p3"/>
          <p:cNvSpPr txBox="1"/>
          <p:nvPr/>
        </p:nvSpPr>
        <p:spPr>
          <a:xfrm>
            <a:off x="705621" y="1474903"/>
            <a:ext cx="7381461" cy="424727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Getting Help</a:t>
            </a:r>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Module Review</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Assignment Discussions</a:t>
            </a:r>
          </a:p>
          <a:p>
            <a:pPr marL="285750" marR="0" lvl="0" indent="-285750" algn="l" rtl="0">
              <a:lnSpc>
                <a:spcPct val="150000"/>
              </a:lnSpc>
              <a:spcBef>
                <a:spcPts val="0"/>
              </a:spcBef>
              <a:spcAft>
                <a:spcPts val="0"/>
              </a:spcAft>
              <a:buClr>
                <a:srgbClr val="408191"/>
              </a:buClr>
              <a:buSzPts val="2800"/>
              <a:buFont typeface="Arial"/>
              <a:buChar char="•"/>
            </a:pPr>
            <a:r>
              <a:rPr lang="en-US" sz="2400" b="1" dirty="0"/>
              <a:t>Additional Resources</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err="1">
                <a:ea typeface="Arial"/>
                <a:cs typeface="Arial"/>
                <a:sym typeface="Arial"/>
              </a:rPr>
              <a:t>Programme</a:t>
            </a:r>
            <a:r>
              <a:rPr lang="en-US" sz="2400" b="1" dirty="0">
                <a:ea typeface="Arial"/>
                <a:cs typeface="Arial"/>
                <a:sym typeface="Arial"/>
              </a:rPr>
              <a:t> Schedule</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Next Week</a:t>
            </a:r>
            <a:endParaRPr sz="2400" b="1" dirty="0"/>
          </a:p>
          <a:p>
            <a:pPr marL="285750" marR="0" lvl="0" indent="-285750" algn="l" rtl="0">
              <a:lnSpc>
                <a:spcPct val="150000"/>
              </a:lnSpc>
              <a:spcBef>
                <a:spcPts val="0"/>
              </a:spcBef>
              <a:spcAft>
                <a:spcPts val="0"/>
              </a:spcAft>
              <a:buClr>
                <a:srgbClr val="408191"/>
              </a:buClr>
              <a:buSzPts val="2800"/>
              <a:buFont typeface="Arial"/>
              <a:buChar char="•"/>
            </a:pPr>
            <a:r>
              <a:rPr lang="en-US" sz="2400" b="1" dirty="0">
                <a:ea typeface="Arial"/>
                <a:cs typeface="Arial"/>
                <a:sym typeface="Arial"/>
              </a:rPr>
              <a:t>Q&amp;A</a:t>
            </a:r>
            <a:endParaRPr sz="2400" b="1"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Arial"/>
              <a:ea typeface="Arial"/>
              <a:cs typeface="Arial"/>
              <a:sym typeface="Arial"/>
            </a:endParaRPr>
          </a:p>
        </p:txBody>
      </p:sp>
      <p:pic>
        <p:nvPicPr>
          <p:cNvPr id="116" name="Google Shape;116;p3"/>
          <p:cNvPicPr preferRelativeResize="0"/>
          <p:nvPr/>
        </p:nvPicPr>
        <p:blipFill rotWithShape="1">
          <a:blip r:embed="rId3">
            <a:alphaModFix/>
          </a:blip>
          <a:srcRect/>
          <a:stretch/>
        </p:blipFill>
        <p:spPr>
          <a:xfrm>
            <a:off x="6297287" y="1520976"/>
            <a:ext cx="3673646" cy="2334653"/>
          </a:xfrm>
          <a:prstGeom prst="rect">
            <a:avLst/>
          </a:prstGeom>
          <a:noFill/>
          <a:ln w="76200" cap="flat" cmpd="sng">
            <a:solidFill>
              <a:schemeClr val="lt1"/>
            </a:solidFill>
            <a:prstDash val="solid"/>
            <a:round/>
            <a:headEnd type="none" w="sm" len="sm"/>
            <a:tailEnd type="none" w="sm" len="sm"/>
          </a:ln>
        </p:spPr>
      </p:pic>
      <p:pic>
        <p:nvPicPr>
          <p:cNvPr id="117" name="Google Shape;117;p3" descr="Indian School of Business - Latest News in Telugu, Photos, Videos, Today  Telugu News on Indian School of Business | Sakshi"/>
          <p:cNvPicPr preferRelativeResize="0"/>
          <p:nvPr/>
        </p:nvPicPr>
        <p:blipFill rotWithShape="1">
          <a:blip r:embed="rId4">
            <a:alphaModFix/>
          </a:blip>
          <a:srcRect/>
          <a:stretch/>
        </p:blipFill>
        <p:spPr>
          <a:xfrm>
            <a:off x="8199097" y="3337561"/>
            <a:ext cx="3467595" cy="2179123"/>
          </a:xfrm>
          <a:prstGeom prst="rect">
            <a:avLst/>
          </a:prstGeom>
          <a:noFill/>
          <a:ln w="76200" cap="flat" cmpd="sng">
            <a:solidFill>
              <a:schemeClr val="lt1"/>
            </a:solidFill>
            <a:prstDash val="solid"/>
            <a:round/>
            <a:headEnd type="none" w="sm" len="sm"/>
            <a:tailEnd type="none" w="sm" len="sm"/>
          </a:ln>
        </p:spPr>
      </p:pic>
      <p:pic>
        <p:nvPicPr>
          <p:cNvPr id="118" name="Google Shape;118;p3" descr="Poets&amp;amp;Quants | ISB May Be The Most Interesting B-School In The World"/>
          <p:cNvPicPr preferRelativeResize="0"/>
          <p:nvPr/>
        </p:nvPicPr>
        <p:blipFill rotWithShape="1">
          <a:blip r:embed="rId5">
            <a:alphaModFix/>
          </a:blip>
          <a:srcRect/>
          <a:stretch/>
        </p:blipFill>
        <p:spPr>
          <a:xfrm>
            <a:off x="6198927" y="4762051"/>
            <a:ext cx="3086129" cy="1944647"/>
          </a:xfrm>
          <a:prstGeom prst="rect">
            <a:avLst/>
          </a:prstGeom>
          <a:noFill/>
          <a:ln w="76200" cap="flat" cmpd="sng">
            <a:solidFill>
              <a:schemeClr val="lt1"/>
            </a:solidFill>
            <a:prstDash val="solid"/>
            <a:round/>
            <a:headEnd type="none" w="sm" len="sm"/>
            <a:tailEnd type="none" w="sm" len="sm"/>
          </a:ln>
        </p:spPr>
      </p:pic>
    </p:spTree>
    <p:extLst>
      <p:ext uri="{BB962C8B-B14F-4D97-AF65-F5344CB8AC3E}">
        <p14:creationId xmlns:p14="http://schemas.microsoft.com/office/powerpoint/2010/main" val="3198980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81582"/>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ASSIGNMENT </a:t>
            </a:r>
            <a:r>
              <a:rPr lang="en-US" sz="2800" b="1" dirty="0">
                <a:solidFill>
                  <a:schemeClr val="accent1"/>
                </a:solidFill>
              </a:rPr>
              <a:t>4.2</a:t>
            </a:r>
            <a:r>
              <a:rPr lang="en-US" sz="2800" b="1" dirty="0">
                <a:solidFill>
                  <a:schemeClr val="accent1"/>
                </a:solidFill>
                <a:latin typeface="Arial"/>
                <a:ea typeface="Arial"/>
                <a:cs typeface="Arial"/>
                <a:sym typeface="Arial"/>
              </a:rPr>
              <a:t> PROBLEM</a:t>
            </a:r>
            <a:endParaRPr sz="2800" b="1" dirty="0">
              <a:solidFill>
                <a:schemeClr val="accent1"/>
              </a:solidFill>
              <a:latin typeface="Arial"/>
              <a:ea typeface="Arial"/>
              <a:cs typeface="Arial"/>
              <a:sym typeface="Arial"/>
            </a:endParaRPr>
          </a:p>
        </p:txBody>
      </p:sp>
      <p:pic>
        <p:nvPicPr>
          <p:cNvPr id="5" name="Picture 4" descr="Graphical user interface, text, application&#10;&#10;Description automatically generated">
            <a:extLst>
              <a:ext uri="{FF2B5EF4-FFF2-40B4-BE49-F238E27FC236}">
                <a16:creationId xmlns:a16="http://schemas.microsoft.com/office/drawing/2014/main" id="{F16A6C7D-25C3-1D4A-A8A9-264205EC3EEF}"/>
              </a:ext>
            </a:extLst>
          </p:cNvPr>
          <p:cNvPicPr>
            <a:picLocks noChangeAspect="1"/>
          </p:cNvPicPr>
          <p:nvPr/>
        </p:nvPicPr>
        <p:blipFill>
          <a:blip r:embed="rId3"/>
          <a:stretch>
            <a:fillRect/>
          </a:stretch>
        </p:blipFill>
        <p:spPr>
          <a:xfrm>
            <a:off x="1249733" y="1349708"/>
            <a:ext cx="8895408" cy="5403137"/>
          </a:xfrm>
          <a:prstGeom prst="rect">
            <a:avLst/>
          </a:prstGeom>
        </p:spPr>
      </p:pic>
      <p:sp>
        <p:nvSpPr>
          <p:cNvPr id="4" name="Rounded Rectangle 3">
            <a:extLst>
              <a:ext uri="{FF2B5EF4-FFF2-40B4-BE49-F238E27FC236}">
                <a16:creationId xmlns:a16="http://schemas.microsoft.com/office/drawing/2014/main" id="{EE00402D-76C8-CC4A-91C6-4704F0B3F68B}"/>
              </a:ext>
            </a:extLst>
          </p:cNvPr>
          <p:cNvSpPr/>
          <p:nvPr/>
        </p:nvSpPr>
        <p:spPr>
          <a:xfrm>
            <a:off x="1158294" y="3428999"/>
            <a:ext cx="8986847" cy="291114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96A5599-07E0-BC4C-968B-E78A43A9293C}"/>
              </a:ext>
            </a:extLst>
          </p:cNvPr>
          <p:cNvSpPr/>
          <p:nvPr/>
        </p:nvSpPr>
        <p:spPr>
          <a:xfrm>
            <a:off x="1158294" y="6450414"/>
            <a:ext cx="2377414" cy="302431"/>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38383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E526CAB7-1B04-9B4A-ADFD-EB2BF2CCDE4B}"/>
              </a:ext>
            </a:extLst>
          </p:cNvPr>
          <p:cNvPicPr>
            <a:picLocks noChangeAspect="1"/>
          </p:cNvPicPr>
          <p:nvPr/>
        </p:nvPicPr>
        <p:blipFill>
          <a:blip r:embed="rId3"/>
          <a:stretch>
            <a:fillRect/>
          </a:stretch>
        </p:blipFill>
        <p:spPr>
          <a:xfrm>
            <a:off x="1652981" y="1352217"/>
            <a:ext cx="8886037" cy="5361527"/>
          </a:xfrm>
          <a:prstGeom prst="rect">
            <a:avLst/>
          </a:prstGeom>
        </p:spPr>
      </p:pic>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5" y="164601"/>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ASSIGNMENT 4.2 RUBRIC</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4">
            <a:alphaModFix/>
          </a:blip>
          <a:srcRect/>
          <a:stretch/>
        </p:blipFill>
        <p:spPr>
          <a:xfrm>
            <a:off x="9681491" y="117725"/>
            <a:ext cx="2510509" cy="587633"/>
          </a:xfrm>
          <a:prstGeom prst="rect">
            <a:avLst/>
          </a:prstGeom>
          <a:noFill/>
          <a:ln>
            <a:noFill/>
          </a:ln>
        </p:spPr>
      </p:pic>
      <p:sp>
        <p:nvSpPr>
          <p:cNvPr id="2" name="Rounded Rectangle 1">
            <a:extLst>
              <a:ext uri="{FF2B5EF4-FFF2-40B4-BE49-F238E27FC236}">
                <a16:creationId xmlns:a16="http://schemas.microsoft.com/office/drawing/2014/main" id="{8C916FA9-17E9-3C4C-8908-4DF44165D3C1}"/>
              </a:ext>
            </a:extLst>
          </p:cNvPr>
          <p:cNvSpPr/>
          <p:nvPr/>
        </p:nvSpPr>
        <p:spPr>
          <a:xfrm>
            <a:off x="1642411" y="1874537"/>
            <a:ext cx="1765132" cy="3748999"/>
          </a:xfrm>
          <a:prstGeom prst="roundRect">
            <a:avLst>
              <a:gd name="adj" fmla="val 840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3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24904"/>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ASSIGNMENT DISCUSSION</a:t>
            </a:r>
            <a:endParaRPr sz="2800" b="1" dirty="0">
              <a:solidFill>
                <a:schemeClr val="accent1"/>
              </a:solidFill>
              <a:latin typeface="Arial"/>
              <a:ea typeface="Arial"/>
              <a:cs typeface="Arial"/>
              <a:sym typeface="Arial"/>
            </a:endParaRPr>
          </a:p>
        </p:txBody>
      </p:sp>
      <p:sp>
        <p:nvSpPr>
          <p:cNvPr id="3" name="TextBox 2">
            <a:extLst>
              <a:ext uri="{FF2B5EF4-FFF2-40B4-BE49-F238E27FC236}">
                <a16:creationId xmlns:a16="http://schemas.microsoft.com/office/drawing/2014/main" id="{45B60674-B743-774C-B11E-BEEB60090A07}"/>
              </a:ext>
            </a:extLst>
          </p:cNvPr>
          <p:cNvSpPr txBox="1"/>
          <p:nvPr/>
        </p:nvSpPr>
        <p:spPr>
          <a:xfrm>
            <a:off x="1066855" y="1508781"/>
            <a:ext cx="10349077" cy="4524315"/>
          </a:xfrm>
          <a:prstGeom prst="rect">
            <a:avLst/>
          </a:prstGeom>
          <a:noFill/>
        </p:spPr>
        <p:txBody>
          <a:bodyPr wrap="square" rtlCol="0">
            <a:spAutoFit/>
          </a:bodyPr>
          <a:lstStyle/>
          <a:p>
            <a:pPr marL="457200" indent="-457200">
              <a:buFont typeface="Arial" panose="020B0604020202020204" pitchFamily="34" charset="0"/>
              <a:buChar char="•"/>
            </a:pPr>
            <a:r>
              <a:rPr lang="en-US" sz="3600" dirty="0">
                <a:latin typeface="+mn-lt"/>
              </a:rPr>
              <a:t>Product category and type of disruptive positioning</a:t>
            </a:r>
            <a:br>
              <a:rPr lang="en-US" sz="3600" dirty="0">
                <a:latin typeface="+mn-lt"/>
              </a:rPr>
            </a:br>
            <a:endParaRPr lang="en-US" sz="3600" dirty="0">
              <a:latin typeface="+mn-lt"/>
            </a:endParaRPr>
          </a:p>
          <a:p>
            <a:pPr marL="457200" indent="-457200">
              <a:buFont typeface="Arial" panose="020B0604020202020204" pitchFamily="34" charset="0"/>
              <a:buChar char="•"/>
            </a:pPr>
            <a:r>
              <a:rPr lang="en-US" sz="3600" dirty="0">
                <a:latin typeface="+mn-lt"/>
              </a:rPr>
              <a:t>Justification of why the suggested positioning is a good idea</a:t>
            </a:r>
            <a:br>
              <a:rPr lang="en-US" sz="3600" dirty="0">
                <a:latin typeface="+mn-lt"/>
              </a:rPr>
            </a:br>
            <a:endParaRPr lang="en-US" sz="3600" dirty="0">
              <a:latin typeface="+mn-lt"/>
            </a:endParaRPr>
          </a:p>
          <a:p>
            <a:pPr marL="457200" indent="-457200">
              <a:buFont typeface="Arial" panose="020B0604020202020204" pitchFamily="34" charset="0"/>
              <a:buChar char="•"/>
            </a:pPr>
            <a:r>
              <a:rPr lang="en-US" sz="3600" dirty="0">
                <a:latin typeface="+mn-lt"/>
              </a:rPr>
              <a:t>How it would address the current issues with the category</a:t>
            </a:r>
          </a:p>
        </p:txBody>
      </p:sp>
    </p:spTree>
    <p:extLst>
      <p:ext uri="{BB962C8B-B14F-4D97-AF65-F5344CB8AC3E}">
        <p14:creationId xmlns:p14="http://schemas.microsoft.com/office/powerpoint/2010/main" val="48422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64441" y="81526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MODULE REVIEW – Identify the Brand and Movie </a:t>
            </a:r>
            <a:endParaRPr sz="2700" b="1" dirty="0">
              <a:solidFill>
                <a:schemeClr val="accent1"/>
              </a:solidFill>
              <a:latin typeface="Arial"/>
              <a:ea typeface="Arial"/>
              <a:cs typeface="Arial"/>
              <a:sym typeface="Arial"/>
            </a:endParaRPr>
          </a:p>
        </p:txBody>
      </p:sp>
      <p:pic>
        <p:nvPicPr>
          <p:cNvPr id="5" name="Picture 4">
            <a:extLst>
              <a:ext uri="{FF2B5EF4-FFF2-40B4-BE49-F238E27FC236}">
                <a16:creationId xmlns:a16="http://schemas.microsoft.com/office/drawing/2014/main" id="{C8C8A414-1CDA-CB48-A808-0A1EAE6BFADA}"/>
              </a:ext>
            </a:extLst>
          </p:cNvPr>
          <p:cNvPicPr>
            <a:picLocks noChangeAspect="1"/>
          </p:cNvPicPr>
          <p:nvPr/>
        </p:nvPicPr>
        <p:blipFill>
          <a:blip r:embed="rId3"/>
          <a:stretch>
            <a:fillRect/>
          </a:stretch>
        </p:blipFill>
        <p:spPr>
          <a:xfrm>
            <a:off x="664441" y="1550235"/>
            <a:ext cx="3364413" cy="1534510"/>
          </a:xfrm>
          <a:prstGeom prst="rect">
            <a:avLst/>
          </a:prstGeom>
        </p:spPr>
      </p:pic>
      <p:sp>
        <p:nvSpPr>
          <p:cNvPr id="6" name="TextBox 5">
            <a:extLst>
              <a:ext uri="{FF2B5EF4-FFF2-40B4-BE49-F238E27FC236}">
                <a16:creationId xmlns:a16="http://schemas.microsoft.com/office/drawing/2014/main" id="{B0B0439C-1C15-D04D-84ED-380FBE92E2EA}"/>
              </a:ext>
            </a:extLst>
          </p:cNvPr>
          <p:cNvSpPr txBox="1"/>
          <p:nvPr/>
        </p:nvSpPr>
        <p:spPr>
          <a:xfrm>
            <a:off x="883977" y="3322613"/>
            <a:ext cx="2534076" cy="369332"/>
          </a:xfrm>
          <a:prstGeom prst="rect">
            <a:avLst/>
          </a:prstGeom>
          <a:noFill/>
        </p:spPr>
        <p:txBody>
          <a:bodyPr wrap="square" rtlCol="0">
            <a:spAutoFit/>
          </a:bodyPr>
          <a:lstStyle/>
          <a:p>
            <a:pPr algn="ctr"/>
            <a:r>
              <a:rPr lang="en-US" b="1" dirty="0"/>
              <a:t>Top Gun – </a:t>
            </a:r>
            <a:r>
              <a:rPr lang="en-US" b="1" dirty="0" err="1"/>
              <a:t>Rayban</a:t>
            </a:r>
            <a:endParaRPr lang="en-US" b="1" dirty="0"/>
          </a:p>
        </p:txBody>
      </p:sp>
      <p:pic>
        <p:nvPicPr>
          <p:cNvPr id="7" name="Picture 6">
            <a:extLst>
              <a:ext uri="{FF2B5EF4-FFF2-40B4-BE49-F238E27FC236}">
                <a16:creationId xmlns:a16="http://schemas.microsoft.com/office/drawing/2014/main" id="{65FF0BA2-C730-8C44-B7A3-54FDA7B7381C}"/>
              </a:ext>
            </a:extLst>
          </p:cNvPr>
          <p:cNvPicPr>
            <a:picLocks noChangeAspect="1"/>
          </p:cNvPicPr>
          <p:nvPr/>
        </p:nvPicPr>
        <p:blipFill>
          <a:blip r:embed="rId4"/>
          <a:stretch>
            <a:fillRect/>
          </a:stretch>
        </p:blipFill>
        <p:spPr>
          <a:xfrm>
            <a:off x="4499611" y="1889064"/>
            <a:ext cx="3505634" cy="3500354"/>
          </a:xfrm>
          <a:prstGeom prst="rect">
            <a:avLst/>
          </a:prstGeom>
        </p:spPr>
      </p:pic>
      <p:sp>
        <p:nvSpPr>
          <p:cNvPr id="8" name="TextBox 7">
            <a:extLst>
              <a:ext uri="{FF2B5EF4-FFF2-40B4-BE49-F238E27FC236}">
                <a16:creationId xmlns:a16="http://schemas.microsoft.com/office/drawing/2014/main" id="{B442FBEC-A92F-CB4E-96DE-599D22BDA082}"/>
              </a:ext>
            </a:extLst>
          </p:cNvPr>
          <p:cNvSpPr txBox="1"/>
          <p:nvPr/>
        </p:nvSpPr>
        <p:spPr>
          <a:xfrm>
            <a:off x="4646367" y="5522056"/>
            <a:ext cx="3212122" cy="646331"/>
          </a:xfrm>
          <a:prstGeom prst="rect">
            <a:avLst/>
          </a:prstGeom>
          <a:noFill/>
        </p:spPr>
        <p:txBody>
          <a:bodyPr wrap="square" rtlCol="0">
            <a:spAutoFit/>
          </a:bodyPr>
          <a:lstStyle/>
          <a:p>
            <a:pPr algn="ctr"/>
            <a:r>
              <a:rPr lang="en-US" b="1" dirty="0"/>
              <a:t>Yeh </a:t>
            </a:r>
            <a:r>
              <a:rPr lang="en-US" b="1" dirty="0" err="1"/>
              <a:t>Jawani</a:t>
            </a:r>
            <a:r>
              <a:rPr lang="en-US" b="1" dirty="0"/>
              <a:t> Hai </a:t>
            </a:r>
            <a:r>
              <a:rPr lang="en-US" b="1" dirty="0" err="1"/>
              <a:t>Deewani</a:t>
            </a:r>
            <a:r>
              <a:rPr lang="en-US" b="1" dirty="0"/>
              <a:t> - MakeMyTrip</a:t>
            </a:r>
          </a:p>
        </p:txBody>
      </p:sp>
      <p:pic>
        <p:nvPicPr>
          <p:cNvPr id="9" name="Picture 8">
            <a:extLst>
              <a:ext uri="{FF2B5EF4-FFF2-40B4-BE49-F238E27FC236}">
                <a16:creationId xmlns:a16="http://schemas.microsoft.com/office/drawing/2014/main" id="{A970708F-7443-7445-9C16-BDAC3F58E45E}"/>
              </a:ext>
            </a:extLst>
          </p:cNvPr>
          <p:cNvPicPr>
            <a:picLocks noChangeAspect="1"/>
          </p:cNvPicPr>
          <p:nvPr/>
        </p:nvPicPr>
        <p:blipFill>
          <a:blip r:embed="rId5"/>
          <a:stretch>
            <a:fillRect/>
          </a:stretch>
        </p:blipFill>
        <p:spPr>
          <a:xfrm>
            <a:off x="263690" y="4167681"/>
            <a:ext cx="3653665" cy="1677541"/>
          </a:xfrm>
          <a:prstGeom prst="rect">
            <a:avLst/>
          </a:prstGeom>
        </p:spPr>
      </p:pic>
      <p:pic>
        <p:nvPicPr>
          <p:cNvPr id="10" name="Picture 9">
            <a:extLst>
              <a:ext uri="{FF2B5EF4-FFF2-40B4-BE49-F238E27FC236}">
                <a16:creationId xmlns:a16="http://schemas.microsoft.com/office/drawing/2014/main" id="{7D1E01D5-D08B-9745-BAD4-D44ECF1D02E0}"/>
              </a:ext>
            </a:extLst>
          </p:cNvPr>
          <p:cNvPicPr>
            <a:picLocks noChangeAspect="1"/>
          </p:cNvPicPr>
          <p:nvPr/>
        </p:nvPicPr>
        <p:blipFill>
          <a:blip r:embed="rId6"/>
          <a:stretch>
            <a:fillRect/>
          </a:stretch>
        </p:blipFill>
        <p:spPr>
          <a:xfrm>
            <a:off x="8441500" y="2017842"/>
            <a:ext cx="3237609" cy="3242797"/>
          </a:xfrm>
          <a:prstGeom prst="rect">
            <a:avLst/>
          </a:prstGeom>
        </p:spPr>
      </p:pic>
      <p:sp>
        <p:nvSpPr>
          <p:cNvPr id="11" name="TextBox 10">
            <a:extLst>
              <a:ext uri="{FF2B5EF4-FFF2-40B4-BE49-F238E27FC236}">
                <a16:creationId xmlns:a16="http://schemas.microsoft.com/office/drawing/2014/main" id="{2626B454-5E4D-6E4F-9ECE-B745FD2F8062}"/>
              </a:ext>
            </a:extLst>
          </p:cNvPr>
          <p:cNvSpPr txBox="1"/>
          <p:nvPr/>
        </p:nvSpPr>
        <p:spPr>
          <a:xfrm>
            <a:off x="8503076" y="5522056"/>
            <a:ext cx="3237609" cy="646331"/>
          </a:xfrm>
          <a:prstGeom prst="rect">
            <a:avLst/>
          </a:prstGeom>
          <a:noFill/>
        </p:spPr>
        <p:txBody>
          <a:bodyPr wrap="square" rtlCol="0">
            <a:spAutoFit/>
          </a:bodyPr>
          <a:lstStyle/>
          <a:p>
            <a:pPr algn="ctr"/>
            <a:r>
              <a:rPr lang="en-US" b="1" i="0" dirty="0" err="1">
                <a:solidFill>
                  <a:srgbClr val="333333"/>
                </a:solidFill>
                <a:effectLst/>
                <a:latin typeface="+mj-lt"/>
              </a:rPr>
              <a:t>Zindagi</a:t>
            </a:r>
            <a:r>
              <a:rPr lang="en-US" b="1" i="0" dirty="0">
                <a:solidFill>
                  <a:srgbClr val="333333"/>
                </a:solidFill>
                <a:effectLst/>
                <a:latin typeface="+mj-lt"/>
              </a:rPr>
              <a:t> Na </a:t>
            </a:r>
            <a:r>
              <a:rPr lang="en-US" b="1" i="0" dirty="0" err="1">
                <a:solidFill>
                  <a:srgbClr val="333333"/>
                </a:solidFill>
                <a:effectLst/>
                <a:latin typeface="+mj-lt"/>
              </a:rPr>
              <a:t>Milegi</a:t>
            </a:r>
            <a:r>
              <a:rPr lang="en-US" b="1" i="0" dirty="0">
                <a:solidFill>
                  <a:srgbClr val="333333"/>
                </a:solidFill>
                <a:effectLst/>
                <a:latin typeface="+mj-lt"/>
              </a:rPr>
              <a:t> </a:t>
            </a:r>
            <a:r>
              <a:rPr lang="en-US" b="1" i="0" dirty="0" err="1">
                <a:solidFill>
                  <a:srgbClr val="333333"/>
                </a:solidFill>
                <a:effectLst/>
                <a:latin typeface="+mj-lt"/>
              </a:rPr>
              <a:t>Dobara</a:t>
            </a:r>
            <a:r>
              <a:rPr lang="en-US" b="1" i="0" dirty="0">
                <a:solidFill>
                  <a:srgbClr val="333333"/>
                </a:solidFill>
                <a:effectLst/>
                <a:latin typeface="+mj-lt"/>
              </a:rPr>
              <a:t> </a:t>
            </a:r>
            <a:r>
              <a:rPr lang="en-US" dirty="0"/>
              <a:t>- </a:t>
            </a:r>
            <a:r>
              <a:rPr lang="en-US" b="1" dirty="0"/>
              <a:t>Mountain Dew</a:t>
            </a:r>
          </a:p>
        </p:txBody>
      </p:sp>
      <p:sp>
        <p:nvSpPr>
          <p:cNvPr id="12" name="TextBox 11">
            <a:extLst>
              <a:ext uri="{FF2B5EF4-FFF2-40B4-BE49-F238E27FC236}">
                <a16:creationId xmlns:a16="http://schemas.microsoft.com/office/drawing/2014/main" id="{DA89700F-E06E-FF4F-8F46-58476A41B5C9}"/>
              </a:ext>
            </a:extLst>
          </p:cNvPr>
          <p:cNvSpPr txBox="1"/>
          <p:nvPr/>
        </p:nvSpPr>
        <p:spPr>
          <a:xfrm>
            <a:off x="972730" y="5946538"/>
            <a:ext cx="2426806" cy="374420"/>
          </a:xfrm>
          <a:prstGeom prst="rect">
            <a:avLst/>
          </a:prstGeom>
          <a:noFill/>
        </p:spPr>
        <p:txBody>
          <a:bodyPr wrap="square" rtlCol="0">
            <a:spAutoFit/>
          </a:bodyPr>
          <a:lstStyle/>
          <a:p>
            <a:pPr algn="ctr"/>
            <a:r>
              <a:rPr lang="en-US" b="1" dirty="0"/>
              <a:t>The Matrix – Nokia</a:t>
            </a:r>
          </a:p>
        </p:txBody>
      </p:sp>
    </p:spTree>
    <p:extLst>
      <p:ext uri="{BB962C8B-B14F-4D97-AF65-F5344CB8AC3E}">
        <p14:creationId xmlns:p14="http://schemas.microsoft.com/office/powerpoint/2010/main" val="276009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57427" y="777269"/>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QUESTIONS FROM DISCUSSION BOARDS AND IN-BOX</a:t>
            </a:r>
            <a:endParaRPr sz="2800" b="1" dirty="0">
              <a:solidFill>
                <a:schemeClr val="accent1"/>
              </a:solidFill>
              <a:latin typeface="Arial"/>
              <a:ea typeface="Arial"/>
              <a:cs typeface="Arial"/>
              <a:sym typeface="Arial"/>
            </a:endParaRPr>
          </a:p>
        </p:txBody>
      </p:sp>
      <p:sp>
        <p:nvSpPr>
          <p:cNvPr id="3" name="Rectangle 2">
            <a:extLst>
              <a:ext uri="{FF2B5EF4-FFF2-40B4-BE49-F238E27FC236}">
                <a16:creationId xmlns:a16="http://schemas.microsoft.com/office/drawing/2014/main" id="{1700A95B-A14F-2247-93A3-16CBF50246EE}"/>
              </a:ext>
            </a:extLst>
          </p:cNvPr>
          <p:cNvSpPr/>
          <p:nvPr/>
        </p:nvSpPr>
        <p:spPr>
          <a:xfrm>
            <a:off x="1885360" y="2890391"/>
            <a:ext cx="8421279" cy="1077218"/>
          </a:xfrm>
          <a:prstGeom prst="rect">
            <a:avLst/>
          </a:prstGeom>
        </p:spPr>
        <p:txBody>
          <a:bodyPr wrap="square">
            <a:spAutoFit/>
          </a:bodyPr>
          <a:lstStyle/>
          <a:p>
            <a:r>
              <a:rPr lang="en-US" sz="3200" dirty="0"/>
              <a:t>What is the difference between Product Market and Product Category?</a:t>
            </a:r>
            <a:endParaRPr lang="en-US" sz="3200" dirty="0">
              <a:latin typeface="Lato Extended"/>
            </a:endParaRPr>
          </a:p>
        </p:txBody>
      </p:sp>
    </p:spTree>
    <p:extLst>
      <p:ext uri="{BB962C8B-B14F-4D97-AF65-F5344CB8AC3E}">
        <p14:creationId xmlns:p14="http://schemas.microsoft.com/office/powerpoint/2010/main" val="87954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782775"/>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QUESTIONS FROM DISCUSSION BOARDS AND IN-BOX</a:t>
            </a:r>
            <a:endParaRPr sz="2800" b="1" dirty="0">
              <a:solidFill>
                <a:schemeClr val="accent1"/>
              </a:solidFill>
              <a:latin typeface="Arial"/>
              <a:ea typeface="Arial"/>
              <a:cs typeface="Arial"/>
              <a:sym typeface="Arial"/>
            </a:endParaRPr>
          </a:p>
        </p:txBody>
      </p:sp>
      <p:sp>
        <p:nvSpPr>
          <p:cNvPr id="3" name="Rectangle 2">
            <a:extLst>
              <a:ext uri="{FF2B5EF4-FFF2-40B4-BE49-F238E27FC236}">
                <a16:creationId xmlns:a16="http://schemas.microsoft.com/office/drawing/2014/main" id="{1700A95B-A14F-2247-93A3-16CBF50246EE}"/>
              </a:ext>
            </a:extLst>
          </p:cNvPr>
          <p:cNvSpPr/>
          <p:nvPr/>
        </p:nvSpPr>
        <p:spPr>
          <a:xfrm>
            <a:off x="609660" y="1581421"/>
            <a:ext cx="10670542" cy="1077218"/>
          </a:xfrm>
          <a:prstGeom prst="rect">
            <a:avLst/>
          </a:prstGeom>
        </p:spPr>
        <p:txBody>
          <a:bodyPr wrap="square">
            <a:spAutoFit/>
          </a:bodyPr>
          <a:lstStyle/>
          <a:p>
            <a:r>
              <a:rPr lang="en-US" sz="3200" dirty="0"/>
              <a:t>I’d like to learn more about customer journey maps. Are there resources for this?</a:t>
            </a:r>
            <a:endParaRPr lang="en-US" sz="3200" dirty="0">
              <a:latin typeface="Lato Extended"/>
            </a:endParaRPr>
          </a:p>
        </p:txBody>
      </p:sp>
      <p:pic>
        <p:nvPicPr>
          <p:cNvPr id="1026" name="Picture 2">
            <a:hlinkClick r:id="rId3"/>
            <a:extLst>
              <a:ext uri="{FF2B5EF4-FFF2-40B4-BE49-F238E27FC236}">
                <a16:creationId xmlns:a16="http://schemas.microsoft.com/office/drawing/2014/main" id="{C36761CD-8F60-E444-9E14-9824C56A13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38" y="3884751"/>
            <a:ext cx="5857796" cy="1713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umbia Road - A Digital Sales Consultancy by Futurice">
            <a:extLst>
              <a:ext uri="{FF2B5EF4-FFF2-40B4-BE49-F238E27FC236}">
                <a16:creationId xmlns:a16="http://schemas.microsoft.com/office/drawing/2014/main" id="{91625B2D-6B42-4444-BB58-CFDB145E46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5408" y="2733029"/>
            <a:ext cx="4343314" cy="434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9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heckerboard(across)">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heckerboard(across)">
                                      <p:cBhvr>
                                        <p:cTn id="12"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40426"/>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ADDITIONAL RESOURCES</a:t>
            </a:r>
            <a:endParaRPr sz="2800" b="1" dirty="0">
              <a:solidFill>
                <a:schemeClr val="accent1"/>
              </a:solidFill>
              <a:latin typeface="Arial"/>
              <a:ea typeface="Arial"/>
              <a:cs typeface="Arial"/>
              <a:sym typeface="Arial"/>
            </a:endParaRPr>
          </a:p>
        </p:txBody>
      </p:sp>
      <p:pic>
        <p:nvPicPr>
          <p:cNvPr id="3" name="Picture 2" descr="Graphical user interface, text, website&#10;&#10;Description automatically generated">
            <a:extLst>
              <a:ext uri="{FF2B5EF4-FFF2-40B4-BE49-F238E27FC236}">
                <a16:creationId xmlns:a16="http://schemas.microsoft.com/office/drawing/2014/main" id="{4B5B7052-CDF7-0F42-8ECD-ABE8C37A789B}"/>
              </a:ext>
            </a:extLst>
          </p:cNvPr>
          <p:cNvPicPr>
            <a:picLocks noChangeAspect="1"/>
          </p:cNvPicPr>
          <p:nvPr/>
        </p:nvPicPr>
        <p:blipFill>
          <a:blip r:embed="rId3"/>
          <a:stretch>
            <a:fillRect/>
          </a:stretch>
        </p:blipFill>
        <p:spPr>
          <a:xfrm>
            <a:off x="4998732" y="2880366"/>
            <a:ext cx="6874374" cy="1942344"/>
          </a:xfrm>
          <a:prstGeom prst="rect">
            <a:avLst/>
          </a:prstGeom>
        </p:spPr>
      </p:pic>
      <p:pic>
        <p:nvPicPr>
          <p:cNvPr id="2050" name="Picture 2">
            <a:extLst>
              <a:ext uri="{FF2B5EF4-FFF2-40B4-BE49-F238E27FC236}">
                <a16:creationId xmlns:a16="http://schemas.microsoft.com/office/drawing/2014/main" id="{40E341D0-A718-2F43-8470-C33706331D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733" y="1508781"/>
            <a:ext cx="3294140" cy="499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1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1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886145"/>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ADDITIONAL RESOURCES</a:t>
            </a:r>
            <a:endParaRPr sz="2800" b="1" dirty="0">
              <a:solidFill>
                <a:schemeClr val="accent1"/>
              </a:solidFill>
              <a:latin typeface="Arial"/>
              <a:ea typeface="Arial"/>
              <a:cs typeface="Arial"/>
              <a:sym typeface="Arial"/>
            </a:endParaRPr>
          </a:p>
        </p:txBody>
      </p:sp>
      <p:pic>
        <p:nvPicPr>
          <p:cNvPr id="7" name="Picture 6">
            <a:hlinkClick r:id="rId3"/>
            <a:extLst>
              <a:ext uri="{FF2B5EF4-FFF2-40B4-BE49-F238E27FC236}">
                <a16:creationId xmlns:a16="http://schemas.microsoft.com/office/drawing/2014/main" id="{197D7931-6170-B944-B48C-121707C0EECF}"/>
              </a:ext>
            </a:extLst>
          </p:cNvPr>
          <p:cNvPicPr>
            <a:picLocks noChangeAspect="1"/>
          </p:cNvPicPr>
          <p:nvPr/>
        </p:nvPicPr>
        <p:blipFill>
          <a:blip r:embed="rId4"/>
          <a:stretch>
            <a:fillRect/>
          </a:stretch>
        </p:blipFill>
        <p:spPr>
          <a:xfrm>
            <a:off x="7806876" y="1600220"/>
            <a:ext cx="2884570" cy="4589670"/>
          </a:xfrm>
          <a:prstGeom prst="rect">
            <a:avLst/>
          </a:prstGeom>
        </p:spPr>
      </p:pic>
      <p:pic>
        <p:nvPicPr>
          <p:cNvPr id="8" name="Picture 7">
            <a:hlinkClick r:id="rId5"/>
            <a:extLst>
              <a:ext uri="{FF2B5EF4-FFF2-40B4-BE49-F238E27FC236}">
                <a16:creationId xmlns:a16="http://schemas.microsoft.com/office/drawing/2014/main" id="{AB9495C4-B0C8-9A4A-B4FD-C354188AE405}"/>
              </a:ext>
            </a:extLst>
          </p:cNvPr>
          <p:cNvPicPr>
            <a:picLocks noChangeAspect="1"/>
          </p:cNvPicPr>
          <p:nvPr/>
        </p:nvPicPr>
        <p:blipFill>
          <a:blip r:embed="rId6"/>
          <a:stretch>
            <a:fillRect/>
          </a:stretch>
        </p:blipFill>
        <p:spPr>
          <a:xfrm>
            <a:off x="1836486" y="1600220"/>
            <a:ext cx="3059779" cy="4589670"/>
          </a:xfrm>
          <a:prstGeom prst="rect">
            <a:avLst/>
          </a:prstGeom>
        </p:spPr>
      </p:pic>
    </p:spTree>
    <p:extLst>
      <p:ext uri="{BB962C8B-B14F-4D97-AF65-F5344CB8AC3E}">
        <p14:creationId xmlns:p14="http://schemas.microsoft.com/office/powerpoint/2010/main" val="37883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01099" y="804307"/>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ADDITIONAL RESOURCES</a:t>
            </a:r>
            <a:endParaRPr sz="2800" b="1" dirty="0">
              <a:solidFill>
                <a:schemeClr val="accent1"/>
              </a:solidFill>
              <a:latin typeface="Arial"/>
              <a:ea typeface="Arial"/>
              <a:cs typeface="Arial"/>
              <a:sym typeface="Arial"/>
            </a:endParaRPr>
          </a:p>
        </p:txBody>
      </p:sp>
      <p:pic>
        <p:nvPicPr>
          <p:cNvPr id="1028" name="Picture 4" descr="The best Harvard Business Review articles on India - MBA Crystal Ball">
            <a:hlinkClick r:id="rId3"/>
            <a:extLst>
              <a:ext uri="{FF2B5EF4-FFF2-40B4-BE49-F238E27FC236}">
                <a16:creationId xmlns:a16="http://schemas.microsoft.com/office/drawing/2014/main" id="{AEE464D8-21D4-9849-A613-BB6244DB7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26" y="2239754"/>
            <a:ext cx="5676900" cy="309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nd Guidelines | Nulab">
            <a:hlinkClick r:id="rId5"/>
            <a:extLst>
              <a:ext uri="{FF2B5EF4-FFF2-40B4-BE49-F238E27FC236}">
                <a16:creationId xmlns:a16="http://schemas.microsoft.com/office/drawing/2014/main" id="{7D2CD57A-838D-C14E-8208-A938DC23E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756" y="2788927"/>
            <a:ext cx="5130800"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2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dissolve">
                                      <p:cBhvr>
                                        <p:cTn id="7" dur="1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dissolve">
                                      <p:cBhvr>
                                        <p:cTn id="12"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64027" y="847871"/>
            <a:ext cx="6236690"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ADDITIONAL RESOURCES</a:t>
            </a:r>
            <a:endParaRPr sz="2800" b="1" dirty="0">
              <a:solidFill>
                <a:schemeClr val="accent1"/>
              </a:solidFill>
              <a:latin typeface="Arial"/>
              <a:ea typeface="Arial"/>
              <a:cs typeface="Arial"/>
              <a:sym typeface="Arial"/>
            </a:endParaRPr>
          </a:p>
        </p:txBody>
      </p:sp>
      <p:pic>
        <p:nvPicPr>
          <p:cNvPr id="3074" name="Picture 2" descr="HubSpot Marketing Hub Review | PCMag">
            <a:hlinkClick r:id="rId3"/>
            <a:extLst>
              <a:ext uri="{FF2B5EF4-FFF2-40B4-BE49-F238E27FC236}">
                <a16:creationId xmlns:a16="http://schemas.microsoft.com/office/drawing/2014/main" id="{98D040C2-BBDB-B948-A576-0AAEFBB28D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7" t="30318" r="10201" b="24905"/>
          <a:stretch/>
        </p:blipFill>
        <p:spPr bwMode="auto">
          <a:xfrm>
            <a:off x="664027" y="2786744"/>
            <a:ext cx="5341043" cy="16546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siness 2 Community - Top Trends, News &amp;amp; Expert Analysis">
            <a:extLst>
              <a:ext uri="{FF2B5EF4-FFF2-40B4-BE49-F238E27FC236}">
                <a16:creationId xmlns:a16="http://schemas.microsoft.com/office/drawing/2014/main" id="{AA997388-A136-E247-B53C-B5252E5318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90" t="22789" r="18929" b="24830"/>
          <a:stretch/>
        </p:blipFill>
        <p:spPr bwMode="auto">
          <a:xfrm>
            <a:off x="6400801" y="2409782"/>
            <a:ext cx="5341043" cy="240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80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dissolve">
                                      <p:cBhvr>
                                        <p:cTn id="12"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105155"/>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583835" y="164594"/>
            <a:ext cx="5403307" cy="44307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GETTING HELP</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17725"/>
            <a:ext cx="2510509" cy="587633"/>
          </a:xfrm>
          <a:prstGeom prst="rect">
            <a:avLst/>
          </a:prstGeom>
          <a:noFill/>
          <a:ln>
            <a:noFill/>
          </a:ln>
        </p:spPr>
      </p:pic>
      <p:pic>
        <p:nvPicPr>
          <p:cNvPr id="3" name="Picture 2" descr="Graphical user interface, text, application, email&#10;&#10;Description automatically generated">
            <a:extLst>
              <a:ext uri="{FF2B5EF4-FFF2-40B4-BE49-F238E27FC236}">
                <a16:creationId xmlns:a16="http://schemas.microsoft.com/office/drawing/2014/main" id="{359785D4-CCDE-B74C-8F62-82A02E56FCC8}"/>
              </a:ext>
            </a:extLst>
          </p:cNvPr>
          <p:cNvPicPr>
            <a:picLocks noChangeAspect="1"/>
          </p:cNvPicPr>
          <p:nvPr/>
        </p:nvPicPr>
        <p:blipFill>
          <a:blip r:embed="rId4"/>
          <a:stretch>
            <a:fillRect/>
          </a:stretch>
        </p:blipFill>
        <p:spPr>
          <a:xfrm>
            <a:off x="1523139" y="1505334"/>
            <a:ext cx="9145721" cy="5188072"/>
          </a:xfrm>
          <a:prstGeom prst="rect">
            <a:avLst/>
          </a:prstGeom>
        </p:spPr>
      </p:pic>
      <p:sp>
        <p:nvSpPr>
          <p:cNvPr id="4" name="Rounded Rectangle 3">
            <a:extLst>
              <a:ext uri="{FF2B5EF4-FFF2-40B4-BE49-F238E27FC236}">
                <a16:creationId xmlns:a16="http://schemas.microsoft.com/office/drawing/2014/main" id="{91A46300-7397-414F-BA45-6D86A18069AB}"/>
              </a:ext>
            </a:extLst>
          </p:cNvPr>
          <p:cNvSpPr/>
          <p:nvPr/>
        </p:nvSpPr>
        <p:spPr>
          <a:xfrm>
            <a:off x="2164123" y="1395068"/>
            <a:ext cx="4978400" cy="42731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7989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742742" y="836285"/>
            <a:ext cx="6490741"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accent1"/>
                </a:solidFill>
                <a:latin typeface="Arial"/>
                <a:ea typeface="Arial"/>
                <a:cs typeface="Arial"/>
                <a:sym typeface="Arial"/>
              </a:rPr>
              <a:t>NEXT WEEK</a:t>
            </a:r>
            <a:endParaRPr sz="2800" b="1" dirty="0">
              <a:solidFill>
                <a:schemeClr val="accent1"/>
              </a:solidFill>
              <a:latin typeface="Arial"/>
              <a:ea typeface="Arial"/>
              <a:cs typeface="Arial"/>
              <a:sym typeface="Arial"/>
            </a:endParaRPr>
          </a:p>
        </p:txBody>
      </p:sp>
      <p:sp>
        <p:nvSpPr>
          <p:cNvPr id="3" name="AutoShape 2">
            <a:extLst>
              <a:ext uri="{FF2B5EF4-FFF2-40B4-BE49-F238E27FC236}">
                <a16:creationId xmlns:a16="http://schemas.microsoft.com/office/drawing/2014/main" id="{86374320-D436-FC43-A7FB-B640A150290E}"/>
              </a:ext>
            </a:extLst>
          </p:cNvPr>
          <p:cNvSpPr>
            <a:spLocks noChangeAspect="1" noChangeArrowheads="1"/>
          </p:cNvSpPr>
          <p:nvPr/>
        </p:nvSpPr>
        <p:spPr bwMode="auto">
          <a:xfrm>
            <a:off x="361742" y="1431196"/>
            <a:ext cx="381000" cy="381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CCC9082A-2358-7943-BE88-A5DE77C0B54E}"/>
              </a:ext>
            </a:extLst>
          </p:cNvPr>
          <p:cNvSpPr/>
          <p:nvPr/>
        </p:nvSpPr>
        <p:spPr>
          <a:xfrm>
            <a:off x="1008381" y="1420706"/>
            <a:ext cx="10821877" cy="5016758"/>
          </a:xfrm>
          <a:prstGeom prst="rect">
            <a:avLst/>
          </a:prstGeom>
        </p:spPr>
        <p:txBody>
          <a:bodyPr wrap="square">
            <a:spAutoFit/>
          </a:bodyPr>
          <a:lstStyle/>
          <a:p>
            <a:r>
              <a:rPr lang="en-US" sz="1600" b="1" dirty="0">
                <a:solidFill>
                  <a:schemeClr val="dk1"/>
                </a:solidFill>
                <a:latin typeface="+mn-lt"/>
                <a:ea typeface="Calibri"/>
                <a:cs typeface="Calibri"/>
                <a:sym typeface="Calibri"/>
              </a:rPr>
              <a:t>Course/Program learning outcomes addressed this week:</a:t>
            </a:r>
            <a:endParaRPr lang="en-US" sz="1600" dirty="0">
              <a:solidFill>
                <a:schemeClr val="dk1"/>
              </a:solidFill>
              <a:latin typeface="+mn-lt"/>
              <a:ea typeface="Calibri"/>
              <a:cs typeface="Calibri"/>
              <a:sym typeface="Calibri"/>
            </a:endParaRPr>
          </a:p>
          <a:p>
            <a:r>
              <a:rPr lang="en-US" sz="1600" dirty="0">
                <a:solidFill>
                  <a:schemeClr val="dk1"/>
                </a:solidFill>
                <a:latin typeface="+mn-lt"/>
                <a:ea typeface="Calibri"/>
                <a:cs typeface="Calibri"/>
                <a:sym typeface="Calibri"/>
              </a:rPr>
              <a:t>Evaluate product road-mapping and prototyping decisions using various product management techniques &amp; practices.</a:t>
            </a:r>
          </a:p>
          <a:p>
            <a:r>
              <a:rPr lang="en-US" sz="1600" dirty="0">
                <a:solidFill>
                  <a:schemeClr val="dk1"/>
                </a:solidFill>
                <a:latin typeface="+mn-lt"/>
                <a:ea typeface="Calibri"/>
                <a:cs typeface="Calibri"/>
                <a:sym typeface="Calibri"/>
              </a:rPr>
              <a:t>Outline a plan to create a competitive scalable product using key product development strategies &amp; frameworks.</a:t>
            </a:r>
            <a:br>
              <a:rPr lang="en-US" sz="1600" dirty="0">
                <a:solidFill>
                  <a:schemeClr val="dk1"/>
                </a:solidFill>
                <a:latin typeface="+mn-lt"/>
                <a:ea typeface="Calibri"/>
                <a:cs typeface="Calibri"/>
                <a:sym typeface="Calibri"/>
              </a:rPr>
            </a:br>
            <a:endParaRPr lang="en-US" sz="1600" dirty="0">
              <a:solidFill>
                <a:schemeClr val="dk1"/>
              </a:solidFill>
              <a:latin typeface="+mn-lt"/>
              <a:ea typeface="Calibri"/>
              <a:cs typeface="Calibri"/>
              <a:sym typeface="Calibri"/>
            </a:endParaRPr>
          </a:p>
          <a:p>
            <a:r>
              <a:rPr lang="en-US" sz="1600" b="1" dirty="0">
                <a:solidFill>
                  <a:schemeClr val="dk1"/>
                </a:solidFill>
                <a:latin typeface="+mn-lt"/>
                <a:ea typeface="Calibri"/>
                <a:cs typeface="Calibri"/>
                <a:sym typeface="Calibri"/>
              </a:rPr>
              <a:t>By the end of this week, you will be able to:</a:t>
            </a:r>
            <a:endParaRPr lang="en-US" sz="1600" dirty="0">
              <a:solidFill>
                <a:schemeClr val="dk1"/>
              </a:solidFill>
              <a:latin typeface="+mn-lt"/>
              <a:ea typeface="Calibri"/>
              <a:cs typeface="Calibri"/>
              <a:sym typeface="Calibri"/>
            </a:endParaRPr>
          </a:p>
          <a:p>
            <a:r>
              <a:rPr lang="en-US" sz="1600" dirty="0">
                <a:solidFill>
                  <a:schemeClr val="dk1"/>
                </a:solidFill>
                <a:latin typeface="+mn-lt"/>
                <a:ea typeface="Calibri"/>
                <a:cs typeface="Calibri"/>
                <a:sym typeface="Calibri"/>
              </a:rPr>
              <a:t>Distinguish products, the commonly considered types of new products and the factors impacting their success and failure.</a:t>
            </a:r>
          </a:p>
          <a:p>
            <a:r>
              <a:rPr lang="en-US" sz="1600" dirty="0">
                <a:solidFill>
                  <a:schemeClr val="dk1"/>
                </a:solidFill>
                <a:latin typeface="+mn-lt"/>
                <a:ea typeface="Calibri"/>
                <a:cs typeface="Calibri"/>
                <a:sym typeface="Calibri"/>
              </a:rPr>
              <a:t>Discuss the implications of the context of a new product development process or NPD process on its applications.</a:t>
            </a:r>
          </a:p>
          <a:p>
            <a:r>
              <a:rPr lang="en-US" sz="1600" dirty="0">
                <a:solidFill>
                  <a:schemeClr val="dk1"/>
                </a:solidFill>
                <a:latin typeface="+mn-lt"/>
                <a:ea typeface="Calibri"/>
                <a:cs typeface="Calibri"/>
                <a:sym typeface="Calibri"/>
              </a:rPr>
              <a:t>Understand how to make decisions about how fast or slow the NPD process should be in any given context.</a:t>
            </a:r>
          </a:p>
          <a:p>
            <a:r>
              <a:rPr lang="en-US" sz="1600" dirty="0">
                <a:solidFill>
                  <a:schemeClr val="dk1"/>
                </a:solidFill>
                <a:latin typeface="+mn-lt"/>
                <a:ea typeface="Calibri"/>
                <a:cs typeface="Calibri"/>
                <a:sym typeface="Calibri"/>
              </a:rPr>
              <a:t>Explain how during the NPD process, a company uses marketing research to obtain information from potential consumers to improve a product concept.</a:t>
            </a:r>
          </a:p>
          <a:p>
            <a:r>
              <a:rPr lang="en-US" sz="1600" dirty="0">
                <a:solidFill>
                  <a:schemeClr val="dk1"/>
                </a:solidFill>
                <a:latin typeface="+mn-lt"/>
                <a:ea typeface="Calibri"/>
                <a:cs typeface="Calibri"/>
                <a:sym typeface="Calibri"/>
              </a:rPr>
              <a:t>Understand what information is needed from potential consumers and the means to get the same, and when you can go to market with a minimum viable product or MVP, given the context of your NPD process.</a:t>
            </a:r>
          </a:p>
          <a:p>
            <a:r>
              <a:rPr lang="en-US" sz="1600" dirty="0">
                <a:solidFill>
                  <a:schemeClr val="dk1"/>
                </a:solidFill>
                <a:latin typeface="+mn-lt"/>
                <a:ea typeface="Calibri"/>
                <a:cs typeface="Calibri"/>
                <a:sym typeface="Calibri"/>
              </a:rPr>
              <a:t>Define causality, reasons for conducting experiments and issues of validity in your experiments.</a:t>
            </a:r>
          </a:p>
          <a:p>
            <a:r>
              <a:rPr lang="en-US" sz="1600" dirty="0">
                <a:solidFill>
                  <a:schemeClr val="dk1"/>
                </a:solidFill>
                <a:latin typeface="+mn-lt"/>
                <a:ea typeface="Calibri"/>
                <a:cs typeface="Calibri"/>
                <a:sym typeface="Calibri"/>
              </a:rPr>
              <a:t>Describe A/B and A/A testing and growth hacking.</a:t>
            </a:r>
            <a:endParaRPr lang="en-US" sz="200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86185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10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10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10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dissolve">
                                      <p:cBhvr>
                                        <p:cTn id="20" dur="1000"/>
                                        <p:tgtEl>
                                          <p:spTgt spid="4">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10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dissolve">
                                      <p:cBhvr>
                                        <p:cTn id="28" dur="10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dissolve">
                                      <p:cBhvr>
                                        <p:cTn id="33" dur="10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dissolve">
                                      <p:cBhvr>
                                        <p:cTn id="38" dur="1000"/>
                                        <p:tgtEl>
                                          <p:spTgt spid="4">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animEffect transition="in" filter="dissolve">
                                      <p:cBhvr>
                                        <p:cTn id="43" dur="1000"/>
                                        <p:tgtEl>
                                          <p:spTgt spid="4">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dissolve">
                                      <p:cBhvr>
                                        <p:cTn id="48" dur="1000"/>
                                        <p:tgtEl>
                                          <p:spTgt spid="4">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dissolve">
                                      <p:cBhvr>
                                        <p:cTn id="53" dur="1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8"/>
        <p:cNvGrpSpPr/>
        <p:nvPr/>
      </p:nvGrpSpPr>
      <p:grpSpPr>
        <a:xfrm>
          <a:off x="0" y="0"/>
          <a:ext cx="0" cy="0"/>
          <a:chOff x="0" y="0"/>
          <a:chExt cx="0" cy="0"/>
        </a:xfrm>
      </p:grpSpPr>
      <p:pic>
        <p:nvPicPr>
          <p:cNvPr id="339" name="Google Shape;339;p20" descr="Image result for Q&amp;A&quot;"/>
          <p:cNvPicPr preferRelativeResize="0"/>
          <p:nvPr/>
        </p:nvPicPr>
        <p:blipFill rotWithShape="1">
          <a:blip r:embed="rId3">
            <a:alphaModFix/>
          </a:blip>
          <a:srcRect l="6222" r="-1" b="-1"/>
          <a:stretch/>
        </p:blipFill>
        <p:spPr>
          <a:xfrm>
            <a:off x="20" y="10"/>
            <a:ext cx="12191980" cy="6857990"/>
          </a:xfrm>
          <a:prstGeom prst="rect">
            <a:avLst/>
          </a:prstGeom>
          <a:noFill/>
          <a:ln>
            <a:noFill/>
          </a:ln>
        </p:spPr>
      </p:pic>
      <p:sp>
        <p:nvSpPr>
          <p:cNvPr id="340" name="Google Shape;340;p20"/>
          <p:cNvSpPr/>
          <p:nvPr/>
        </p:nvSpPr>
        <p:spPr>
          <a:xfrm>
            <a:off x="0" y="5320142"/>
            <a:ext cx="12192000" cy="736551"/>
          </a:xfrm>
          <a:prstGeom prst="rect">
            <a:avLst/>
          </a:prstGeom>
          <a:solidFill>
            <a:schemeClr val="lt1">
              <a:alpha val="9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1" name="Google Shape;341;p20"/>
          <p:cNvSpPr txBox="1"/>
          <p:nvPr/>
        </p:nvSpPr>
        <p:spPr>
          <a:xfrm>
            <a:off x="523875" y="5317240"/>
            <a:ext cx="11210925" cy="744836"/>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600"/>
              </a:spcAft>
              <a:buNone/>
            </a:pPr>
            <a:r>
              <a:rPr lang="en-US" sz="3600">
                <a:solidFill>
                  <a:srgbClr val="262626"/>
                </a:solidFill>
                <a:latin typeface="Arial"/>
                <a:ea typeface="Arial"/>
                <a:cs typeface="Arial"/>
                <a:sym typeface="Arial"/>
              </a:rPr>
              <a:t>Over to you!</a:t>
            </a:r>
            <a:endParaRPr sz="3600">
              <a:solidFill>
                <a:srgbClr val="262626"/>
              </a:solidFill>
              <a:latin typeface="Arial"/>
              <a:ea typeface="Arial"/>
              <a:cs typeface="Arial"/>
              <a:sym typeface="Arial"/>
            </a:endParaRPr>
          </a:p>
        </p:txBody>
      </p:sp>
      <p:cxnSp>
        <p:nvCxnSpPr>
          <p:cNvPr id="342" name="Google Shape;342;p20"/>
          <p:cNvCxnSpPr/>
          <p:nvPr/>
        </p:nvCxnSpPr>
        <p:spPr>
          <a:xfrm>
            <a:off x="0" y="5241983"/>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cxnSp>
        <p:nvCxnSpPr>
          <p:cNvPr id="343" name="Google Shape;343;p20"/>
          <p:cNvCxnSpPr/>
          <p:nvPr/>
        </p:nvCxnSpPr>
        <p:spPr>
          <a:xfrm>
            <a:off x="0" y="6134852"/>
            <a:ext cx="12192000" cy="0"/>
          </a:xfrm>
          <a:prstGeom prst="straightConnector1">
            <a:avLst/>
          </a:prstGeom>
          <a:noFill/>
          <a:ln w="41275" cap="flat" cmpd="sng">
            <a:solidFill>
              <a:schemeClr val="lt1">
                <a:alpha val="89803"/>
              </a:schemeClr>
            </a:solidFill>
            <a:prstDash val="solid"/>
            <a:miter lim="800000"/>
            <a:headEnd type="none" w="sm" len="sm"/>
            <a:tailEnd type="none" w="sm" len="sm"/>
          </a:ln>
        </p:spPr>
      </p:cxnSp>
    </p:spTree>
    <p:extLst>
      <p:ext uri="{BB962C8B-B14F-4D97-AF65-F5344CB8AC3E}">
        <p14:creationId xmlns:p14="http://schemas.microsoft.com/office/powerpoint/2010/main" val="1730997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p:nvPr/>
        </p:nvSpPr>
        <p:spPr>
          <a:xfrm>
            <a:off x="0" y="0"/>
            <a:ext cx="12192000" cy="612775"/>
          </a:xfrm>
          <a:custGeom>
            <a:avLst/>
            <a:gdLst/>
            <a:ahLst/>
            <a:cxnLst/>
            <a:rect l="l" t="t" r="r" b="b"/>
            <a:pathLst>
              <a:path w="12192000" h="612775" extrusionOk="0">
                <a:moveTo>
                  <a:pt x="0" y="612648"/>
                </a:moveTo>
                <a:lnTo>
                  <a:pt x="12192000" y="612648"/>
                </a:lnTo>
                <a:lnTo>
                  <a:pt x="12192000" y="0"/>
                </a:lnTo>
                <a:lnTo>
                  <a:pt x="0" y="0"/>
                </a:lnTo>
                <a:lnTo>
                  <a:pt x="0" y="612648"/>
                </a:lnTo>
                <a:close/>
              </a:path>
            </a:pathLst>
          </a:custGeom>
          <a:solidFill>
            <a:srgbClr val="0060A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
          <p:cNvSpPr txBox="1">
            <a:spLocks noGrp="1"/>
          </p:cNvSpPr>
          <p:nvPr>
            <p:ph type="title"/>
          </p:nvPr>
        </p:nvSpPr>
        <p:spPr>
          <a:xfrm>
            <a:off x="147930" y="95330"/>
            <a:ext cx="9649212"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800" b="1" dirty="0">
                <a:solidFill>
                  <a:schemeClr val="lt1"/>
                </a:solidFill>
                <a:latin typeface="Arial"/>
                <a:ea typeface="Arial"/>
                <a:cs typeface="Arial"/>
                <a:sym typeface="Arial"/>
              </a:rPr>
              <a:t>QUESTIONS FROM DISCUSSION BOARDS AND IN-BOX</a:t>
            </a:r>
            <a:endParaRPr sz="2800" b="1" dirty="0">
              <a:solidFill>
                <a:schemeClr val="lt1"/>
              </a:solidFill>
              <a:latin typeface="Arial"/>
              <a:ea typeface="Arial"/>
              <a:cs typeface="Arial"/>
              <a:sym typeface="Arial"/>
            </a:endParaRPr>
          </a:p>
        </p:txBody>
      </p:sp>
      <p:pic>
        <p:nvPicPr>
          <p:cNvPr id="103" name="Google Shape;103;p2" descr="A close-up of some sunglasses&#10;&#10;Description automatically generated with low confidence"/>
          <p:cNvPicPr preferRelativeResize="0"/>
          <p:nvPr/>
        </p:nvPicPr>
        <p:blipFill rotWithShape="1">
          <a:blip r:embed="rId3">
            <a:alphaModFix/>
          </a:blip>
          <a:srcRect/>
          <a:stretch/>
        </p:blipFill>
        <p:spPr>
          <a:xfrm>
            <a:off x="9681491" y="12570"/>
            <a:ext cx="2510509" cy="587633"/>
          </a:xfrm>
          <a:prstGeom prst="rect">
            <a:avLst/>
          </a:prstGeom>
          <a:noFill/>
          <a:ln>
            <a:noFill/>
          </a:ln>
        </p:spPr>
      </p:pic>
      <p:sp>
        <p:nvSpPr>
          <p:cNvPr id="3" name="Rectangle 2">
            <a:extLst>
              <a:ext uri="{FF2B5EF4-FFF2-40B4-BE49-F238E27FC236}">
                <a16:creationId xmlns:a16="http://schemas.microsoft.com/office/drawing/2014/main" id="{1700A95B-A14F-2247-93A3-16CBF50246EE}"/>
              </a:ext>
            </a:extLst>
          </p:cNvPr>
          <p:cNvSpPr/>
          <p:nvPr/>
        </p:nvSpPr>
        <p:spPr>
          <a:xfrm>
            <a:off x="2246671" y="2521059"/>
            <a:ext cx="7698658" cy="2246769"/>
          </a:xfrm>
          <a:prstGeom prst="rect">
            <a:avLst/>
          </a:prstGeom>
        </p:spPr>
        <p:txBody>
          <a:bodyPr wrap="square">
            <a:spAutoFit/>
          </a:bodyPr>
          <a:lstStyle/>
          <a:p>
            <a:r>
              <a:rPr lang="en-US" sz="2800" dirty="0">
                <a:latin typeface="Lato Extended"/>
              </a:rPr>
              <a:t>I have a query regarding Required Assignment 4.2: Understanding Disruptive Positioning. </a:t>
            </a:r>
            <a:br>
              <a:rPr lang="en-US" sz="2800" dirty="0">
                <a:latin typeface="Lato Extended"/>
              </a:rPr>
            </a:br>
            <a:endParaRPr lang="en-US" sz="2800" dirty="0">
              <a:latin typeface="Lato Extended"/>
            </a:endParaRPr>
          </a:p>
          <a:p>
            <a:r>
              <a:rPr lang="en-US" sz="2800" dirty="0">
                <a:latin typeface="Lato Extended"/>
              </a:rPr>
              <a:t>This time there is no mention about brevity. What is the word limit for this assignment?</a:t>
            </a:r>
          </a:p>
        </p:txBody>
      </p:sp>
    </p:spTree>
    <p:extLst>
      <p:ext uri="{BB962C8B-B14F-4D97-AF65-F5344CB8AC3E}">
        <p14:creationId xmlns:p14="http://schemas.microsoft.com/office/powerpoint/2010/main" val="877060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A00E680A-8A96-DF11-9866-E68CCC08E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1" y="1696245"/>
            <a:ext cx="11948096" cy="3314812"/>
          </a:xfrm>
          <a:prstGeom prst="rect">
            <a:avLst/>
          </a:prstGeom>
        </p:spPr>
      </p:pic>
      <p:sp>
        <p:nvSpPr>
          <p:cNvPr id="102" name="Google Shape;102;p2"/>
          <p:cNvSpPr txBox="1">
            <a:spLocks noGrp="1"/>
          </p:cNvSpPr>
          <p:nvPr>
            <p:ph type="title"/>
          </p:nvPr>
        </p:nvSpPr>
        <p:spPr>
          <a:xfrm>
            <a:off x="692693" y="696448"/>
            <a:ext cx="5403307" cy="504610"/>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3200" b="1" dirty="0">
                <a:solidFill>
                  <a:schemeClr val="accent1"/>
                </a:solidFill>
                <a:latin typeface="+mj-lt"/>
                <a:ea typeface="Arial"/>
                <a:cs typeface="Arial"/>
                <a:sym typeface="Arial"/>
              </a:rPr>
              <a:t>GETTING HELP</a:t>
            </a:r>
            <a:endParaRPr sz="3200" b="1" dirty="0">
              <a:solidFill>
                <a:schemeClr val="accent1"/>
              </a:solidFill>
              <a:latin typeface="+mj-lt"/>
              <a:ea typeface="Arial"/>
              <a:cs typeface="Arial"/>
              <a:sym typeface="Arial"/>
            </a:endParaRPr>
          </a:p>
        </p:txBody>
      </p:sp>
      <p:sp>
        <p:nvSpPr>
          <p:cNvPr id="4" name="Rounded Rectangle 3">
            <a:extLst>
              <a:ext uri="{FF2B5EF4-FFF2-40B4-BE49-F238E27FC236}">
                <a16:creationId xmlns:a16="http://schemas.microsoft.com/office/drawing/2014/main" id="{91A46300-7397-414F-BA45-6D86A18069AB}"/>
              </a:ext>
            </a:extLst>
          </p:cNvPr>
          <p:cNvSpPr/>
          <p:nvPr/>
        </p:nvSpPr>
        <p:spPr>
          <a:xfrm>
            <a:off x="1008742" y="1770744"/>
            <a:ext cx="3715673"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AE33BFB-E1E4-CF4E-91D8-55CB4F531C1E}"/>
              </a:ext>
            </a:extLst>
          </p:cNvPr>
          <p:cNvSpPr/>
          <p:nvPr/>
        </p:nvSpPr>
        <p:spPr>
          <a:xfrm>
            <a:off x="6461756" y="3686629"/>
            <a:ext cx="3814356"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E0A920C-3BCE-854F-83E8-F4D465AFE1AE}"/>
              </a:ext>
            </a:extLst>
          </p:cNvPr>
          <p:cNvSpPr/>
          <p:nvPr/>
        </p:nvSpPr>
        <p:spPr>
          <a:xfrm>
            <a:off x="107376" y="4542971"/>
            <a:ext cx="705424" cy="468086"/>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ED689A-D275-CC4C-855E-07A1BBEF43D8}"/>
              </a:ext>
            </a:extLst>
          </p:cNvPr>
          <p:cNvSpPr/>
          <p:nvPr/>
        </p:nvSpPr>
        <p:spPr>
          <a:xfrm>
            <a:off x="1008742" y="3958772"/>
            <a:ext cx="602344" cy="4064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1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93531"/>
            <a:ext cx="9972134" cy="443055"/>
          </a:xfrm>
          <a:prstGeom prst="rect">
            <a:avLst/>
          </a:prstGeom>
          <a:noFill/>
          <a:ln>
            <a:noFill/>
          </a:ln>
        </p:spPr>
        <p:txBody>
          <a:bodyPr spcFirstLastPara="1" wrap="square" lIns="0" tIns="12050" rIns="0" bIns="0" anchor="ctr" anchorCtr="0">
            <a:spAutoFit/>
          </a:bodyPr>
          <a:lstStyle/>
          <a:p>
            <a:pPr marL="12700" lvl="0" indent="0" algn="l" rtl="0">
              <a:lnSpc>
                <a:spcPct val="100000"/>
              </a:lnSpc>
              <a:spcBef>
                <a:spcPts val="0"/>
              </a:spcBef>
              <a:spcAft>
                <a:spcPts val="0"/>
              </a:spcAft>
              <a:buClr>
                <a:schemeClr val="lt1"/>
              </a:buClr>
              <a:buSzPts val="2800"/>
              <a:buFont typeface="Arial"/>
              <a:buNone/>
            </a:pPr>
            <a:r>
              <a:rPr lang="en-US" sz="2700" b="1" dirty="0">
                <a:solidFill>
                  <a:schemeClr val="accent1"/>
                </a:solidFill>
                <a:latin typeface="Arial"/>
                <a:ea typeface="Arial"/>
                <a:cs typeface="Arial"/>
                <a:sym typeface="Arial"/>
              </a:rPr>
              <a:t>Positioning</a:t>
            </a:r>
            <a:endParaRPr sz="2700" b="1" dirty="0">
              <a:solidFill>
                <a:schemeClr val="accent1"/>
              </a:solidFill>
              <a:latin typeface="Arial"/>
              <a:ea typeface="Arial"/>
              <a:cs typeface="Arial"/>
              <a:sym typeface="Arial"/>
            </a:endParaRPr>
          </a:p>
        </p:txBody>
      </p:sp>
      <p:sp>
        <p:nvSpPr>
          <p:cNvPr id="2" name="Text 3">
            <a:extLst>
              <a:ext uri="{FF2B5EF4-FFF2-40B4-BE49-F238E27FC236}">
                <a16:creationId xmlns:a16="http://schemas.microsoft.com/office/drawing/2014/main" id="{3717AB4C-2BAB-E716-4493-CA1B20A7A4F6}"/>
              </a:ext>
            </a:extLst>
          </p:cNvPr>
          <p:cNvSpPr/>
          <p:nvPr/>
        </p:nvSpPr>
        <p:spPr>
          <a:xfrm>
            <a:off x="4815854" y="2240293"/>
            <a:ext cx="7173642" cy="2615230"/>
          </a:xfrm>
          <a:prstGeom prst="rect">
            <a:avLst/>
          </a:prstGeom>
          <a:noFill/>
          <a:ln/>
        </p:spPr>
        <p:txBody>
          <a:bodyPr wrap="square" rtlCol="0" anchor="t"/>
          <a:lstStyle/>
          <a:p>
            <a:r>
              <a:rPr lang="en-US" sz="4000" kern="0" spc="-29" dirty="0">
                <a:solidFill>
                  <a:srgbClr val="272525"/>
                </a:solidFill>
                <a:latin typeface="Calibri" panose="020F0502020204030204" pitchFamily="34" charset="0"/>
                <a:ea typeface="Inter" pitchFamily="34" charset="-122"/>
                <a:cs typeface="Calibri" panose="020F0502020204030204" pitchFamily="34" charset="0"/>
              </a:rPr>
              <a:t>Positioning is the process of creating a distinct image and </a:t>
            </a:r>
            <a:r>
              <a:rPr lang="en-US" sz="4000" b="1" kern="0" spc="-29" dirty="0">
                <a:solidFill>
                  <a:srgbClr val="00BE6D"/>
                </a:solidFill>
                <a:latin typeface="Calibri" panose="020F0502020204030204" pitchFamily="34" charset="0"/>
                <a:ea typeface="Inter" pitchFamily="34" charset="-122"/>
                <a:cs typeface="Calibri" panose="020F0502020204030204" pitchFamily="34" charset="0"/>
              </a:rPr>
              <a:t>perception of a product </a:t>
            </a:r>
            <a:r>
              <a:rPr lang="en-US" sz="4000" kern="0" spc="-29" dirty="0">
                <a:solidFill>
                  <a:srgbClr val="272525"/>
                </a:solidFill>
                <a:latin typeface="Calibri" panose="020F0502020204030204" pitchFamily="34" charset="0"/>
                <a:ea typeface="Inter" pitchFamily="34" charset="-122"/>
                <a:cs typeface="Calibri" panose="020F0502020204030204" pitchFamily="34" charset="0"/>
              </a:rPr>
              <a:t>or brand in the </a:t>
            </a:r>
            <a:r>
              <a:rPr lang="en-US" sz="4000" b="1" kern="0" spc="-29" dirty="0">
                <a:solidFill>
                  <a:srgbClr val="00BE6D"/>
                </a:solidFill>
                <a:latin typeface="Calibri" panose="020F0502020204030204" pitchFamily="34" charset="0"/>
                <a:ea typeface="Inter" pitchFamily="34" charset="-122"/>
                <a:cs typeface="Calibri" panose="020F0502020204030204" pitchFamily="34" charset="0"/>
              </a:rPr>
              <a:t>minds of consumers</a:t>
            </a:r>
            <a:endParaRPr lang="en-US" sz="4000" dirty="0">
              <a:latin typeface="Calibri" panose="020F0502020204030204" pitchFamily="34" charset="0"/>
              <a:cs typeface="Calibri" panose="020F0502020204030204" pitchFamily="34" charset="0"/>
            </a:endParaRPr>
          </a:p>
        </p:txBody>
      </p:sp>
      <p:pic>
        <p:nvPicPr>
          <p:cNvPr id="4" name="Image 1" descr="preencoded.png">
            <a:extLst>
              <a:ext uri="{FF2B5EF4-FFF2-40B4-BE49-F238E27FC236}">
                <a16:creationId xmlns:a16="http://schemas.microsoft.com/office/drawing/2014/main" id="{40A4B6B9-8828-C395-5632-21B41F93548E}"/>
              </a:ext>
            </a:extLst>
          </p:cNvPr>
          <p:cNvPicPr>
            <a:picLocks noChangeAspect="1"/>
          </p:cNvPicPr>
          <p:nvPr/>
        </p:nvPicPr>
        <p:blipFill>
          <a:blip r:embed="rId3"/>
          <a:stretch>
            <a:fillRect/>
          </a:stretch>
        </p:blipFill>
        <p:spPr>
          <a:xfrm>
            <a:off x="984239" y="1554438"/>
            <a:ext cx="3535708" cy="5303562"/>
          </a:xfrm>
          <a:prstGeom prst="rect">
            <a:avLst/>
          </a:prstGeom>
        </p:spPr>
      </p:pic>
    </p:spTree>
    <p:extLst>
      <p:ext uri="{BB962C8B-B14F-4D97-AF65-F5344CB8AC3E}">
        <p14:creationId xmlns:p14="http://schemas.microsoft.com/office/powerpoint/2010/main" val="4269057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14022"/>
            <a:ext cx="9972134" cy="602073"/>
          </a:xfrm>
          <a:prstGeom prst="rect">
            <a:avLst/>
          </a:prstGeom>
          <a:noFill/>
          <a:ln>
            <a:noFill/>
          </a:ln>
        </p:spPr>
        <p:txBody>
          <a:bodyPr spcFirstLastPara="1" wrap="square" lIns="0" tIns="12050" rIns="0" bIns="0" anchor="ctr" anchorCtr="0">
            <a:spAutoFit/>
          </a:bodyPr>
          <a:lstStyle/>
          <a:p>
            <a:pPr>
              <a:lnSpc>
                <a:spcPts val="4556"/>
              </a:lnSpc>
            </a:pPr>
            <a:r>
              <a:rPr lang="en-US" dirty="0">
                <a:solidFill>
                  <a:schemeClr val="accent1"/>
                </a:solidFill>
                <a:latin typeface="Arial"/>
                <a:cs typeface="Arial"/>
              </a:rPr>
              <a:t>Successful Positioning Strategies</a:t>
            </a:r>
            <a:endParaRPr lang="en-US" sz="2800" dirty="0"/>
          </a:p>
        </p:txBody>
      </p:sp>
      <p:sp>
        <p:nvSpPr>
          <p:cNvPr id="14" name="Shape 3">
            <a:extLst>
              <a:ext uri="{FF2B5EF4-FFF2-40B4-BE49-F238E27FC236}">
                <a16:creationId xmlns:a16="http://schemas.microsoft.com/office/drawing/2014/main" id="{0550C72F-B284-E051-D03D-E753AC109E1D}"/>
              </a:ext>
            </a:extLst>
          </p:cNvPr>
          <p:cNvSpPr/>
          <p:nvPr/>
        </p:nvSpPr>
        <p:spPr>
          <a:xfrm>
            <a:off x="636082" y="1965651"/>
            <a:ext cx="5119452" cy="2689391"/>
          </a:xfrm>
          <a:prstGeom prst="roundRect">
            <a:avLst>
              <a:gd name="adj" fmla="val 4060"/>
            </a:avLst>
          </a:prstGeom>
          <a:solidFill>
            <a:srgbClr val="DADBF1"/>
          </a:solidFill>
          <a:ln w="13811">
            <a:solidFill>
              <a:srgbClr val="B5B7E3"/>
            </a:solidFill>
            <a:prstDash val="solid"/>
          </a:ln>
        </p:spPr>
      </p:sp>
      <p:sp>
        <p:nvSpPr>
          <p:cNvPr id="15" name="Text 4">
            <a:extLst>
              <a:ext uri="{FF2B5EF4-FFF2-40B4-BE49-F238E27FC236}">
                <a16:creationId xmlns:a16="http://schemas.microsoft.com/office/drawing/2014/main" id="{FAAAE55B-DA03-E2DC-A6EA-DAA03AC19E4A}"/>
              </a:ext>
            </a:extLst>
          </p:cNvPr>
          <p:cNvSpPr/>
          <p:nvPr/>
        </p:nvSpPr>
        <p:spPr>
          <a:xfrm>
            <a:off x="785203" y="2057415"/>
            <a:ext cx="2201871" cy="379110"/>
          </a:xfrm>
          <a:prstGeom prst="rect">
            <a:avLst/>
          </a:prstGeom>
          <a:noFill/>
          <a:ln/>
        </p:spPr>
        <p:txBody>
          <a:bodyPr wrap="none" rtlCol="0" anchor="t"/>
          <a:lstStyle/>
          <a:p>
            <a:pPr>
              <a:lnSpc>
                <a:spcPts val="2278"/>
              </a:lnSpc>
            </a:pPr>
            <a:r>
              <a:rPr lang="en-US" sz="2800" b="1" kern="0" spc="-55" dirty="0">
                <a:solidFill>
                  <a:srgbClr val="272525"/>
                </a:solidFill>
                <a:latin typeface="Inter" pitchFamily="34" charset="0"/>
                <a:ea typeface="Inter" pitchFamily="34" charset="-122"/>
                <a:cs typeface="Inter" pitchFamily="34" charset="-120"/>
              </a:rPr>
              <a:t>Apple</a:t>
            </a:r>
            <a:endParaRPr lang="en-US" sz="2800" dirty="0"/>
          </a:p>
        </p:txBody>
      </p:sp>
      <p:sp>
        <p:nvSpPr>
          <p:cNvPr id="16" name="Text 5">
            <a:extLst>
              <a:ext uri="{FF2B5EF4-FFF2-40B4-BE49-F238E27FC236}">
                <a16:creationId xmlns:a16="http://schemas.microsoft.com/office/drawing/2014/main" id="{BED30883-B2C9-AEF6-C0F3-CB6D44C326F7}"/>
              </a:ext>
            </a:extLst>
          </p:cNvPr>
          <p:cNvSpPr/>
          <p:nvPr/>
        </p:nvSpPr>
        <p:spPr>
          <a:xfrm>
            <a:off x="792539" y="2606049"/>
            <a:ext cx="4766344" cy="1852341"/>
          </a:xfrm>
          <a:prstGeom prst="rect">
            <a:avLst/>
          </a:prstGeom>
          <a:noFill/>
          <a:ln/>
        </p:spPr>
        <p:txBody>
          <a:bodyPr wrap="square" rtlCol="0" anchor="t"/>
          <a:lstStyle/>
          <a:p>
            <a:pPr>
              <a:lnSpc>
                <a:spcPts val="2332"/>
              </a:lnSpc>
            </a:pPr>
            <a:r>
              <a:rPr lang="en-US" sz="2000" kern="0" spc="-29" dirty="0">
                <a:solidFill>
                  <a:srgbClr val="272525"/>
                </a:solidFill>
                <a:latin typeface="Inter" pitchFamily="34" charset="0"/>
                <a:ea typeface="Inter" pitchFamily="34" charset="-122"/>
                <a:cs typeface="Inter" pitchFamily="34" charset="-120"/>
              </a:rPr>
              <a:t>Apple has successfully positioned itself as an innovative and premium brand through its sleek designs, user-friendly interfaces, and ecosystem integration.</a:t>
            </a:r>
            <a:endParaRPr lang="en-US" sz="2000" dirty="0"/>
          </a:p>
        </p:txBody>
      </p:sp>
      <p:sp>
        <p:nvSpPr>
          <p:cNvPr id="17" name="Shape 6">
            <a:extLst>
              <a:ext uri="{FF2B5EF4-FFF2-40B4-BE49-F238E27FC236}">
                <a16:creationId xmlns:a16="http://schemas.microsoft.com/office/drawing/2014/main" id="{1598FB8F-730C-EE3F-0F7D-C0C38B110E5C}"/>
              </a:ext>
            </a:extLst>
          </p:cNvPr>
          <p:cNvSpPr/>
          <p:nvPr/>
        </p:nvSpPr>
        <p:spPr>
          <a:xfrm>
            <a:off x="6532544" y="1965976"/>
            <a:ext cx="4866918" cy="2689391"/>
          </a:xfrm>
          <a:prstGeom prst="roundRect">
            <a:avLst>
              <a:gd name="adj" fmla="val 4060"/>
            </a:avLst>
          </a:prstGeom>
          <a:solidFill>
            <a:srgbClr val="DADBF1"/>
          </a:solidFill>
          <a:ln w="13811">
            <a:solidFill>
              <a:srgbClr val="B5B7E3"/>
            </a:solidFill>
            <a:prstDash val="solid"/>
          </a:ln>
        </p:spPr>
      </p:sp>
      <p:sp>
        <p:nvSpPr>
          <p:cNvPr id="18" name="Text 7">
            <a:extLst>
              <a:ext uri="{FF2B5EF4-FFF2-40B4-BE49-F238E27FC236}">
                <a16:creationId xmlns:a16="http://schemas.microsoft.com/office/drawing/2014/main" id="{4B5A04DE-CC4B-A46C-9441-F514C517B5FD}"/>
              </a:ext>
            </a:extLst>
          </p:cNvPr>
          <p:cNvSpPr/>
          <p:nvPr/>
        </p:nvSpPr>
        <p:spPr>
          <a:xfrm>
            <a:off x="6532544" y="2045871"/>
            <a:ext cx="2134578" cy="390654"/>
          </a:xfrm>
          <a:prstGeom prst="rect">
            <a:avLst/>
          </a:prstGeom>
          <a:noFill/>
          <a:ln/>
        </p:spPr>
        <p:txBody>
          <a:bodyPr wrap="none" rtlCol="0" anchor="t"/>
          <a:lstStyle/>
          <a:p>
            <a:pPr>
              <a:lnSpc>
                <a:spcPts val="2278"/>
              </a:lnSpc>
            </a:pPr>
            <a:r>
              <a:rPr lang="en-US" sz="2800" b="1" kern="0" spc="-55" dirty="0">
                <a:solidFill>
                  <a:srgbClr val="272525"/>
                </a:solidFill>
                <a:latin typeface="Inter" pitchFamily="34" charset="0"/>
                <a:ea typeface="Inter" pitchFamily="34" charset="-122"/>
                <a:cs typeface="Inter" pitchFamily="34" charset="-120"/>
              </a:rPr>
              <a:t>Coca-Cola</a:t>
            </a:r>
            <a:endParaRPr lang="en-US" sz="2800" dirty="0"/>
          </a:p>
        </p:txBody>
      </p:sp>
      <p:sp>
        <p:nvSpPr>
          <p:cNvPr id="19" name="Text 8">
            <a:extLst>
              <a:ext uri="{FF2B5EF4-FFF2-40B4-BE49-F238E27FC236}">
                <a16:creationId xmlns:a16="http://schemas.microsoft.com/office/drawing/2014/main" id="{C1032EDA-A573-1E18-E4BA-09DE302409A5}"/>
              </a:ext>
            </a:extLst>
          </p:cNvPr>
          <p:cNvSpPr/>
          <p:nvPr/>
        </p:nvSpPr>
        <p:spPr>
          <a:xfrm>
            <a:off x="6568312" y="2570937"/>
            <a:ext cx="4509586" cy="1599593"/>
          </a:xfrm>
          <a:prstGeom prst="rect">
            <a:avLst/>
          </a:prstGeom>
          <a:noFill/>
          <a:ln/>
        </p:spPr>
        <p:txBody>
          <a:bodyPr wrap="square" rtlCol="0" anchor="t"/>
          <a:lstStyle/>
          <a:p>
            <a:pPr>
              <a:lnSpc>
                <a:spcPts val="2332"/>
              </a:lnSpc>
            </a:pPr>
            <a:r>
              <a:rPr lang="en-US" sz="2000" kern="0" spc="-29" dirty="0">
                <a:solidFill>
                  <a:srgbClr val="272525"/>
                </a:solidFill>
                <a:latin typeface="Inter" pitchFamily="34" charset="0"/>
                <a:ea typeface="Inter" pitchFamily="34" charset="-122"/>
                <a:cs typeface="Inter" pitchFamily="34" charset="-120"/>
              </a:rPr>
              <a:t>Coca-Cola has established itself as a timeless and refreshing beverage that brings people together, focusing on emotional connections and universal appeal.</a:t>
            </a:r>
            <a:endParaRPr lang="en-US" sz="2000" dirty="0"/>
          </a:p>
        </p:txBody>
      </p:sp>
    </p:spTree>
    <p:extLst>
      <p:ext uri="{BB962C8B-B14F-4D97-AF65-F5344CB8AC3E}">
        <p14:creationId xmlns:p14="http://schemas.microsoft.com/office/powerpoint/2010/main" val="197421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14022"/>
            <a:ext cx="9972134" cy="602073"/>
          </a:xfrm>
          <a:prstGeom prst="rect">
            <a:avLst/>
          </a:prstGeom>
          <a:noFill/>
          <a:ln>
            <a:noFill/>
          </a:ln>
        </p:spPr>
        <p:txBody>
          <a:bodyPr spcFirstLastPara="1" wrap="square" lIns="0" tIns="12050" rIns="0" bIns="0" anchor="ctr" anchorCtr="0">
            <a:spAutoFit/>
          </a:bodyPr>
          <a:lstStyle/>
          <a:p>
            <a:pPr>
              <a:lnSpc>
                <a:spcPts val="4556"/>
              </a:lnSpc>
            </a:pPr>
            <a:r>
              <a:rPr lang="en-US" dirty="0">
                <a:solidFill>
                  <a:schemeClr val="accent1"/>
                </a:solidFill>
                <a:latin typeface="Arial"/>
                <a:cs typeface="Arial"/>
              </a:rPr>
              <a:t>Factors Contributing to Successful Positioning Strategies</a:t>
            </a:r>
            <a:endParaRPr lang="en-US" sz="2800" dirty="0"/>
          </a:p>
        </p:txBody>
      </p:sp>
      <p:sp>
        <p:nvSpPr>
          <p:cNvPr id="2" name="Shape 3">
            <a:extLst>
              <a:ext uri="{FF2B5EF4-FFF2-40B4-BE49-F238E27FC236}">
                <a16:creationId xmlns:a16="http://schemas.microsoft.com/office/drawing/2014/main" id="{76FC9116-8081-B3D2-B78D-8438129B5C5B}"/>
              </a:ext>
            </a:extLst>
          </p:cNvPr>
          <p:cNvSpPr/>
          <p:nvPr/>
        </p:nvSpPr>
        <p:spPr>
          <a:xfrm>
            <a:off x="1158294" y="2240293"/>
            <a:ext cx="416619" cy="416619"/>
          </a:xfrm>
          <a:prstGeom prst="roundRect">
            <a:avLst>
              <a:gd name="adj" fmla="val 20000"/>
            </a:avLst>
          </a:prstGeom>
          <a:solidFill>
            <a:srgbClr val="DADBF1"/>
          </a:solidFill>
          <a:ln w="13811">
            <a:solidFill>
              <a:srgbClr val="B5B7E3"/>
            </a:solidFill>
            <a:prstDash val="solid"/>
          </a:ln>
        </p:spPr>
        <p:txBody>
          <a:bodyPr/>
          <a:lstStyle/>
          <a:p>
            <a:r>
              <a:rPr lang="en-US" dirty="0"/>
              <a:t>1</a:t>
            </a:r>
          </a:p>
        </p:txBody>
      </p:sp>
      <p:sp>
        <p:nvSpPr>
          <p:cNvPr id="3" name="Text 5">
            <a:extLst>
              <a:ext uri="{FF2B5EF4-FFF2-40B4-BE49-F238E27FC236}">
                <a16:creationId xmlns:a16="http://schemas.microsoft.com/office/drawing/2014/main" id="{9137881D-E14F-F718-012C-6934B02518DE}"/>
              </a:ext>
            </a:extLst>
          </p:cNvPr>
          <p:cNvSpPr/>
          <p:nvPr/>
        </p:nvSpPr>
        <p:spPr>
          <a:xfrm>
            <a:off x="1981245" y="2236980"/>
            <a:ext cx="2652812" cy="289322"/>
          </a:xfrm>
          <a:prstGeom prst="rect">
            <a:avLst/>
          </a:prstGeom>
          <a:noFill/>
          <a:ln/>
        </p:spPr>
        <p:txBody>
          <a:bodyPr wrap="none" rtlCol="0" anchor="t"/>
          <a:lstStyle/>
          <a:p>
            <a:pPr>
              <a:lnSpc>
                <a:spcPts val="2278"/>
              </a:lnSpc>
            </a:pPr>
            <a:r>
              <a:rPr lang="en-US" sz="2400" b="1" kern="0" spc="-55" dirty="0">
                <a:solidFill>
                  <a:srgbClr val="272525"/>
                </a:solidFill>
                <a:latin typeface="Inter" pitchFamily="34" charset="0"/>
                <a:ea typeface="Inter" pitchFamily="34" charset="-122"/>
                <a:cs typeface="Inter" pitchFamily="34" charset="-120"/>
              </a:rPr>
              <a:t>Unique Value Proposition</a:t>
            </a:r>
            <a:endParaRPr lang="en-US" sz="2400" dirty="0"/>
          </a:p>
        </p:txBody>
      </p:sp>
      <p:sp>
        <p:nvSpPr>
          <p:cNvPr id="4" name="Text 6">
            <a:extLst>
              <a:ext uri="{FF2B5EF4-FFF2-40B4-BE49-F238E27FC236}">
                <a16:creationId xmlns:a16="http://schemas.microsoft.com/office/drawing/2014/main" id="{C80340E6-B594-6BF7-BAA6-F406F08F5972}"/>
              </a:ext>
            </a:extLst>
          </p:cNvPr>
          <p:cNvSpPr/>
          <p:nvPr/>
        </p:nvSpPr>
        <p:spPr>
          <a:xfrm>
            <a:off x="1978633" y="2757090"/>
            <a:ext cx="3703340" cy="1184672"/>
          </a:xfrm>
          <a:prstGeom prst="rect">
            <a:avLst/>
          </a:prstGeom>
          <a:noFill/>
          <a:ln/>
        </p:spPr>
        <p:txBody>
          <a:bodyPr wrap="square" rtlCol="0" anchor="t"/>
          <a:lstStyle/>
          <a:p>
            <a:pPr>
              <a:lnSpc>
                <a:spcPts val="2332"/>
              </a:lnSpc>
            </a:pPr>
            <a:r>
              <a:rPr lang="en-US" kern="0" spc="-29" dirty="0">
                <a:solidFill>
                  <a:srgbClr val="272525"/>
                </a:solidFill>
                <a:latin typeface="Inter" pitchFamily="34" charset="0"/>
                <a:ea typeface="Inter" pitchFamily="34" charset="-122"/>
                <a:cs typeface="Inter" pitchFamily="34" charset="-120"/>
              </a:rPr>
              <a:t>Successful positioning strategies often have a clear and compelling unique value proposition that differentiates them from competitors</a:t>
            </a:r>
            <a:r>
              <a:rPr lang="en-US" sz="1458" kern="0" spc="-29" dirty="0">
                <a:solidFill>
                  <a:srgbClr val="272525"/>
                </a:solidFill>
                <a:latin typeface="Inter" pitchFamily="34" charset="0"/>
                <a:ea typeface="Inter" pitchFamily="34" charset="-122"/>
                <a:cs typeface="Inter" pitchFamily="34" charset="-120"/>
              </a:rPr>
              <a:t>.</a:t>
            </a:r>
            <a:endParaRPr lang="en-US" sz="1458" dirty="0"/>
          </a:p>
        </p:txBody>
      </p:sp>
      <p:sp>
        <p:nvSpPr>
          <p:cNvPr id="5" name="Shape 7">
            <a:extLst>
              <a:ext uri="{FF2B5EF4-FFF2-40B4-BE49-F238E27FC236}">
                <a16:creationId xmlns:a16="http://schemas.microsoft.com/office/drawing/2014/main" id="{832CD9F4-035E-C9DF-9AEA-D0350A4C6669}"/>
              </a:ext>
            </a:extLst>
          </p:cNvPr>
          <p:cNvSpPr/>
          <p:nvPr/>
        </p:nvSpPr>
        <p:spPr>
          <a:xfrm>
            <a:off x="6188571" y="3403700"/>
            <a:ext cx="416619" cy="416619"/>
          </a:xfrm>
          <a:prstGeom prst="roundRect">
            <a:avLst>
              <a:gd name="adj" fmla="val 20000"/>
            </a:avLst>
          </a:prstGeom>
          <a:solidFill>
            <a:srgbClr val="DADBF1"/>
          </a:solidFill>
          <a:ln w="13811">
            <a:solidFill>
              <a:srgbClr val="B5B7E3"/>
            </a:solidFill>
            <a:prstDash val="solid"/>
          </a:ln>
        </p:spPr>
        <p:txBody>
          <a:bodyPr/>
          <a:lstStyle/>
          <a:p>
            <a:r>
              <a:rPr lang="en-US" dirty="0"/>
              <a:t>2</a:t>
            </a:r>
          </a:p>
        </p:txBody>
      </p:sp>
      <p:sp>
        <p:nvSpPr>
          <p:cNvPr id="6" name="Text 9">
            <a:extLst>
              <a:ext uri="{FF2B5EF4-FFF2-40B4-BE49-F238E27FC236}">
                <a16:creationId xmlns:a16="http://schemas.microsoft.com/office/drawing/2014/main" id="{2DECD582-0966-2DA8-5BFE-920B9939DA01}"/>
              </a:ext>
            </a:extLst>
          </p:cNvPr>
          <p:cNvSpPr/>
          <p:nvPr/>
        </p:nvSpPr>
        <p:spPr>
          <a:xfrm>
            <a:off x="6790333" y="3467298"/>
            <a:ext cx="2407543" cy="289322"/>
          </a:xfrm>
          <a:prstGeom prst="rect">
            <a:avLst/>
          </a:prstGeom>
          <a:noFill/>
          <a:ln/>
        </p:spPr>
        <p:txBody>
          <a:bodyPr wrap="none" rtlCol="0" anchor="t"/>
          <a:lstStyle/>
          <a:p>
            <a:pPr>
              <a:lnSpc>
                <a:spcPts val="2278"/>
              </a:lnSpc>
            </a:pPr>
            <a:r>
              <a:rPr lang="en-US" sz="2400" b="1" kern="0" spc="-55" dirty="0">
                <a:solidFill>
                  <a:srgbClr val="272525"/>
                </a:solidFill>
                <a:latin typeface="Inter" pitchFamily="34" charset="0"/>
                <a:ea typeface="Inter" pitchFamily="34" charset="-122"/>
                <a:cs typeface="Inter" pitchFamily="34" charset="-120"/>
              </a:rPr>
              <a:t>Consistent Messaging</a:t>
            </a:r>
            <a:endParaRPr lang="en-US" sz="2400" dirty="0"/>
          </a:p>
        </p:txBody>
      </p:sp>
      <p:sp>
        <p:nvSpPr>
          <p:cNvPr id="7" name="Text 10">
            <a:extLst>
              <a:ext uri="{FF2B5EF4-FFF2-40B4-BE49-F238E27FC236}">
                <a16:creationId xmlns:a16="http://schemas.microsoft.com/office/drawing/2014/main" id="{AC32B28E-92A5-5AE7-891D-B3FF03C24A77}"/>
              </a:ext>
            </a:extLst>
          </p:cNvPr>
          <p:cNvSpPr/>
          <p:nvPr/>
        </p:nvSpPr>
        <p:spPr>
          <a:xfrm>
            <a:off x="6790333" y="3941762"/>
            <a:ext cx="3703340" cy="1184672"/>
          </a:xfrm>
          <a:prstGeom prst="rect">
            <a:avLst/>
          </a:prstGeom>
          <a:noFill/>
          <a:ln/>
        </p:spPr>
        <p:txBody>
          <a:bodyPr wrap="square" rtlCol="0" anchor="t"/>
          <a:lstStyle/>
          <a:p>
            <a:pPr>
              <a:lnSpc>
                <a:spcPts val="2332"/>
              </a:lnSpc>
            </a:pPr>
            <a:r>
              <a:rPr lang="en-US" kern="0" spc="-29" dirty="0">
                <a:solidFill>
                  <a:srgbClr val="272525"/>
                </a:solidFill>
                <a:latin typeface="Inter" pitchFamily="34" charset="0"/>
                <a:ea typeface="Inter" pitchFamily="34" charset="-122"/>
                <a:cs typeface="Inter" pitchFamily="34" charset="-120"/>
              </a:rPr>
              <a:t>Consistency in messaging across various channels helps reinforce and strengthen the desired positioning in the minds of consumers</a:t>
            </a:r>
            <a:r>
              <a:rPr lang="en-US" sz="1458" kern="0" spc="-29" dirty="0">
                <a:solidFill>
                  <a:srgbClr val="272525"/>
                </a:solidFill>
                <a:latin typeface="Inter" pitchFamily="34" charset="0"/>
                <a:ea typeface="Inter" pitchFamily="34" charset="-122"/>
                <a:cs typeface="Inter" pitchFamily="34" charset="-120"/>
              </a:rPr>
              <a:t>.</a:t>
            </a:r>
            <a:endParaRPr lang="en-US" sz="1458" dirty="0"/>
          </a:p>
        </p:txBody>
      </p:sp>
    </p:spTree>
    <p:extLst>
      <p:ext uri="{BB962C8B-B14F-4D97-AF65-F5344CB8AC3E}">
        <p14:creationId xmlns:p14="http://schemas.microsoft.com/office/powerpoint/2010/main" val="944595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2"/>
          <p:cNvSpPr txBox="1">
            <a:spLocks noGrp="1"/>
          </p:cNvSpPr>
          <p:nvPr>
            <p:ph type="title"/>
          </p:nvPr>
        </p:nvSpPr>
        <p:spPr>
          <a:xfrm>
            <a:off x="609660" y="714022"/>
            <a:ext cx="9972134" cy="602073"/>
          </a:xfrm>
          <a:prstGeom prst="rect">
            <a:avLst/>
          </a:prstGeom>
          <a:noFill/>
          <a:ln>
            <a:noFill/>
          </a:ln>
        </p:spPr>
        <p:txBody>
          <a:bodyPr spcFirstLastPara="1" wrap="square" lIns="0" tIns="12050" rIns="0" bIns="0" anchor="ctr" anchorCtr="0">
            <a:spAutoFit/>
          </a:bodyPr>
          <a:lstStyle/>
          <a:p>
            <a:pPr>
              <a:lnSpc>
                <a:spcPts val="4556"/>
              </a:lnSpc>
            </a:pPr>
            <a:r>
              <a:rPr lang="en-US" dirty="0">
                <a:solidFill>
                  <a:schemeClr val="accent1"/>
                </a:solidFill>
                <a:latin typeface="Arial"/>
                <a:cs typeface="Arial"/>
              </a:rPr>
              <a:t>Unsuccessful Positioning Strategies</a:t>
            </a:r>
            <a:endParaRPr lang="en-US" sz="2800" dirty="0"/>
          </a:p>
        </p:txBody>
      </p:sp>
      <p:pic>
        <p:nvPicPr>
          <p:cNvPr id="9" name="Image 0" descr="preencoded.png">
            <a:extLst>
              <a:ext uri="{FF2B5EF4-FFF2-40B4-BE49-F238E27FC236}">
                <a16:creationId xmlns:a16="http://schemas.microsoft.com/office/drawing/2014/main" id="{D06BC9F2-E520-8C30-4D25-FDEC4C03FE12}"/>
              </a:ext>
            </a:extLst>
          </p:cNvPr>
          <p:cNvPicPr>
            <a:picLocks noChangeAspect="1"/>
          </p:cNvPicPr>
          <p:nvPr/>
        </p:nvPicPr>
        <p:blipFill>
          <a:blip r:embed="rId3"/>
          <a:stretch>
            <a:fillRect/>
          </a:stretch>
        </p:blipFill>
        <p:spPr>
          <a:xfrm>
            <a:off x="1698327" y="1790204"/>
            <a:ext cx="4258767" cy="2632075"/>
          </a:xfrm>
          <a:prstGeom prst="rect">
            <a:avLst/>
          </a:prstGeom>
        </p:spPr>
      </p:pic>
      <p:sp>
        <p:nvSpPr>
          <p:cNvPr id="10" name="Text 3">
            <a:extLst>
              <a:ext uri="{FF2B5EF4-FFF2-40B4-BE49-F238E27FC236}">
                <a16:creationId xmlns:a16="http://schemas.microsoft.com/office/drawing/2014/main" id="{62A57325-58DE-D61F-3FFD-AEE1C030F0FA}"/>
              </a:ext>
            </a:extLst>
          </p:cNvPr>
          <p:cNvSpPr/>
          <p:nvPr/>
        </p:nvSpPr>
        <p:spPr>
          <a:xfrm>
            <a:off x="1698328" y="4653657"/>
            <a:ext cx="1851620" cy="289322"/>
          </a:xfrm>
          <a:prstGeom prst="rect">
            <a:avLst/>
          </a:prstGeom>
          <a:noFill/>
          <a:ln/>
        </p:spPr>
        <p:txBody>
          <a:bodyPr wrap="none" rtlCol="0" anchor="t"/>
          <a:lstStyle/>
          <a:p>
            <a:pPr>
              <a:lnSpc>
                <a:spcPts val="2278"/>
              </a:lnSpc>
            </a:pPr>
            <a:r>
              <a:rPr lang="en-US" sz="1822" b="1" kern="0" spc="-55" dirty="0">
                <a:solidFill>
                  <a:srgbClr val="000000"/>
                </a:solidFill>
                <a:latin typeface="Inter" pitchFamily="34" charset="0"/>
                <a:ea typeface="Inter" pitchFamily="34" charset="-122"/>
                <a:cs typeface="Inter" pitchFamily="34" charset="-120"/>
              </a:rPr>
              <a:t>Kodak</a:t>
            </a:r>
            <a:endParaRPr lang="en-US" sz="1822" dirty="0"/>
          </a:p>
        </p:txBody>
      </p:sp>
      <p:sp>
        <p:nvSpPr>
          <p:cNvPr id="11" name="Text 4">
            <a:extLst>
              <a:ext uri="{FF2B5EF4-FFF2-40B4-BE49-F238E27FC236}">
                <a16:creationId xmlns:a16="http://schemas.microsoft.com/office/drawing/2014/main" id="{CE569BDD-201D-652D-1E04-05738C95F526}"/>
              </a:ext>
            </a:extLst>
          </p:cNvPr>
          <p:cNvSpPr/>
          <p:nvPr/>
        </p:nvSpPr>
        <p:spPr>
          <a:xfrm>
            <a:off x="1698327" y="5128121"/>
            <a:ext cx="4258767" cy="888504"/>
          </a:xfrm>
          <a:prstGeom prst="rect">
            <a:avLst/>
          </a:prstGeom>
          <a:noFill/>
          <a:ln/>
        </p:spPr>
        <p:txBody>
          <a:bodyPr wrap="square" rtlCol="0" anchor="t"/>
          <a:lstStyle/>
          <a:p>
            <a:pPr>
              <a:lnSpc>
                <a:spcPts val="2332"/>
              </a:lnSpc>
            </a:pPr>
            <a:r>
              <a:rPr lang="en-US" sz="1600" kern="0" spc="-29" dirty="0">
                <a:solidFill>
                  <a:srgbClr val="272525"/>
                </a:solidFill>
                <a:latin typeface="Inter" pitchFamily="34" charset="0"/>
                <a:ea typeface="Inter" pitchFamily="34" charset="-122"/>
                <a:cs typeface="Inter" pitchFamily="34" charset="-120"/>
              </a:rPr>
              <a:t>Kodak failed to adapt to the shift from film to digital photography, resulting in a loss of relevance and market share.</a:t>
            </a:r>
            <a:endParaRPr lang="en-US" sz="1600" dirty="0"/>
          </a:p>
        </p:txBody>
      </p:sp>
      <p:pic>
        <p:nvPicPr>
          <p:cNvPr id="12" name="Image 1" descr="preencoded.png">
            <a:extLst>
              <a:ext uri="{FF2B5EF4-FFF2-40B4-BE49-F238E27FC236}">
                <a16:creationId xmlns:a16="http://schemas.microsoft.com/office/drawing/2014/main" id="{0FCF5C14-5107-8FDA-DFCC-588DCF81FC9D}"/>
              </a:ext>
            </a:extLst>
          </p:cNvPr>
          <p:cNvPicPr>
            <a:picLocks noChangeAspect="1"/>
          </p:cNvPicPr>
          <p:nvPr/>
        </p:nvPicPr>
        <p:blipFill>
          <a:blip r:embed="rId4"/>
          <a:stretch>
            <a:fillRect/>
          </a:stretch>
        </p:blipFill>
        <p:spPr>
          <a:xfrm>
            <a:off x="6234807" y="1790205"/>
            <a:ext cx="4258866" cy="2632174"/>
          </a:xfrm>
          <a:prstGeom prst="rect">
            <a:avLst/>
          </a:prstGeom>
        </p:spPr>
      </p:pic>
      <p:sp>
        <p:nvSpPr>
          <p:cNvPr id="13" name="Text 5">
            <a:extLst>
              <a:ext uri="{FF2B5EF4-FFF2-40B4-BE49-F238E27FC236}">
                <a16:creationId xmlns:a16="http://schemas.microsoft.com/office/drawing/2014/main" id="{CAAB2747-C741-B915-671B-5656433F7F6C}"/>
              </a:ext>
            </a:extLst>
          </p:cNvPr>
          <p:cNvSpPr/>
          <p:nvPr/>
        </p:nvSpPr>
        <p:spPr>
          <a:xfrm>
            <a:off x="6234807" y="4653756"/>
            <a:ext cx="1851620" cy="289322"/>
          </a:xfrm>
          <a:prstGeom prst="rect">
            <a:avLst/>
          </a:prstGeom>
          <a:noFill/>
          <a:ln/>
        </p:spPr>
        <p:txBody>
          <a:bodyPr wrap="none" rtlCol="0" anchor="t"/>
          <a:lstStyle/>
          <a:p>
            <a:pPr>
              <a:lnSpc>
                <a:spcPts val="2278"/>
              </a:lnSpc>
            </a:pPr>
            <a:r>
              <a:rPr lang="en-US" sz="1822" b="1" kern="0" spc="-55" dirty="0">
                <a:solidFill>
                  <a:srgbClr val="000000"/>
                </a:solidFill>
                <a:latin typeface="Inter" pitchFamily="34" charset="0"/>
                <a:ea typeface="Inter" pitchFamily="34" charset="-122"/>
                <a:cs typeface="Inter" pitchFamily="34" charset="-120"/>
              </a:rPr>
              <a:t>Blockbuster</a:t>
            </a:r>
            <a:endParaRPr lang="en-US" sz="1822" dirty="0"/>
          </a:p>
        </p:txBody>
      </p:sp>
      <p:sp>
        <p:nvSpPr>
          <p:cNvPr id="14" name="Text 6">
            <a:extLst>
              <a:ext uri="{FF2B5EF4-FFF2-40B4-BE49-F238E27FC236}">
                <a16:creationId xmlns:a16="http://schemas.microsoft.com/office/drawing/2014/main" id="{F1E3D36E-16B9-0CFD-422C-5CBEA50F6752}"/>
              </a:ext>
            </a:extLst>
          </p:cNvPr>
          <p:cNvSpPr/>
          <p:nvPr/>
        </p:nvSpPr>
        <p:spPr>
          <a:xfrm>
            <a:off x="6234807" y="5128221"/>
            <a:ext cx="4258866" cy="888504"/>
          </a:xfrm>
          <a:prstGeom prst="rect">
            <a:avLst/>
          </a:prstGeom>
          <a:noFill/>
          <a:ln/>
        </p:spPr>
        <p:txBody>
          <a:bodyPr wrap="square" rtlCol="0" anchor="t"/>
          <a:lstStyle/>
          <a:p>
            <a:pPr>
              <a:lnSpc>
                <a:spcPts val="2332"/>
              </a:lnSpc>
            </a:pPr>
            <a:r>
              <a:rPr lang="en-US" sz="1600" kern="0" spc="-29" dirty="0">
                <a:solidFill>
                  <a:srgbClr val="272525"/>
                </a:solidFill>
                <a:latin typeface="Inter" pitchFamily="34" charset="0"/>
                <a:ea typeface="Inter" pitchFamily="34" charset="-122"/>
                <a:cs typeface="Inter" pitchFamily="34" charset="-120"/>
              </a:rPr>
              <a:t>Blockbuster's inability to embrace online streaming and the rise of digital media led to its downfall, ultimately being overtaken by Netflix.</a:t>
            </a:r>
            <a:endParaRPr lang="en-US" sz="1600" dirty="0"/>
          </a:p>
        </p:txBody>
      </p:sp>
    </p:spTree>
    <p:extLst>
      <p:ext uri="{BB962C8B-B14F-4D97-AF65-F5344CB8AC3E}">
        <p14:creationId xmlns:p14="http://schemas.microsoft.com/office/powerpoint/2010/main" val="4213152239"/>
      </p:ext>
    </p:extLst>
  </p:cSld>
  <p:clrMapOvr>
    <a:masterClrMapping/>
  </p:clrMapOvr>
</p:sld>
</file>

<file path=ppt/theme/theme1.xml><?xml version="1.0" encoding="utf-8"?>
<a:theme xmlns:a="http://schemas.openxmlformats.org/drawingml/2006/main" name="Emeritus">
  <a:themeElements>
    <a:clrScheme name="Emeritus">
      <a:dk1>
        <a:srgbClr val="000000"/>
      </a:dk1>
      <a:lt1>
        <a:srgbClr val="FFFFFF"/>
      </a:lt1>
      <a:dk2>
        <a:srgbClr val="000000"/>
      </a:dk2>
      <a:lt2>
        <a:srgbClr val="FFFFFF"/>
      </a:lt2>
      <a:accent1>
        <a:srgbClr val="00BE6D"/>
      </a:accent1>
      <a:accent2>
        <a:srgbClr val="000000"/>
      </a:accent2>
      <a:accent3>
        <a:srgbClr val="7F7F7F"/>
      </a:accent3>
      <a:accent4>
        <a:srgbClr val="A5A5A5"/>
      </a:accent4>
      <a:accent5>
        <a:srgbClr val="C9C9C9"/>
      </a:accent5>
      <a:accent6>
        <a:srgbClr val="EDEDED"/>
      </a:accent6>
      <a:hlink>
        <a:srgbClr val="00BE6D"/>
      </a:hlink>
      <a:folHlink>
        <a:srgbClr val="00BE6D"/>
      </a:folHlink>
    </a:clrScheme>
    <a:fontScheme name="Emeritu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err="1" smtClean="0"/>
        </a:defPPr>
      </a:lstStyle>
      <a:style>
        <a:lnRef idx="0">
          <a:scrgbClr r="0" g="0" b="0"/>
        </a:lnRef>
        <a:fillRef idx="0">
          <a:scrgbClr r="0" g="0" b="0"/>
        </a:fillRef>
        <a:effectRef idx="0">
          <a:scrgbClr r="0" g="0" b="0"/>
        </a:effectRef>
        <a:fontRef idx="minor">
          <a:schemeClr val="lt1"/>
        </a:fontRef>
      </a:style>
    </a:spDef>
    <a:txDef>
      <a:spPr>
        <a:noFill/>
      </a:spPr>
      <a:bodyPr wrap="square" lIns="91440" tIns="91440" rIns="91440" bIns="91440" rtlCol="0" anchor="ctr">
        <a:noAutofit/>
      </a:bodyPr>
      <a:lstStyle>
        <a:defPPr algn="l">
          <a:defRPr sz="1000" dirty="0" err="1" smtClean="0">
            <a:solidFill>
              <a:srgbClr val="000000"/>
            </a:solidFill>
            <a:latin typeface="Montserrat" panose="00000500000000000000" pitchFamily="2" charset="0"/>
          </a:defRPr>
        </a:defPPr>
      </a:lstStyle>
    </a:txDef>
  </a:objectDefaults>
  <a:extraClrSchemeLst/>
  <a:extLst>
    <a:ext uri="{05A4C25C-085E-4340-85A3-A5531E510DB2}">
      <thm15:themeFamily xmlns:thm15="http://schemas.microsoft.com/office/thememl/2012/main" name="Emeritus PPT.potx" id="{051D7298-9CF1-4F7C-AE0E-9FFA128AC21F}" vid="{88CD0C25-86C4-4839-B7C6-DE78F456CF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520A2EDA40074E9699A2C39AF1E97E" ma:contentTypeVersion="11" ma:contentTypeDescription="Create a new document." ma:contentTypeScope="" ma:versionID="d992e9c662992e1d036735a6d9edc9bd">
  <xsd:schema xmlns:xsd="http://www.w3.org/2001/XMLSchema" xmlns:xs="http://www.w3.org/2001/XMLSchema" xmlns:p="http://schemas.microsoft.com/office/2006/metadata/properties" xmlns:ns2="76adb96e-0619-4e48-998c-f0c1f4993010" xmlns:ns3="418ffb1e-4fc0-4b33-b720-c01b743ef8dc" targetNamespace="http://schemas.microsoft.com/office/2006/metadata/properties" ma:root="true" ma:fieldsID="2f7b36fa1cdcd53fb8c3b04ea42d0d81" ns2:_="" ns3:_="">
    <xsd:import namespace="76adb96e-0619-4e48-998c-f0c1f4993010"/>
    <xsd:import namespace="418ffb1e-4fc0-4b33-b720-c01b743ef8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adb96e-0619-4e48-998c-f0c1f4993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18ffb1e-4fc0-4b33-b720-c01b743ef8d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4CC27C-6CF7-4B76-999E-6DAEEF505FAE}">
  <ds:schemaRefs>
    <ds:schemaRef ds:uri="http://schemas.microsoft.com/sharepoint/v3/contenttype/forms"/>
  </ds:schemaRefs>
</ds:datastoreItem>
</file>

<file path=customXml/itemProps2.xml><?xml version="1.0" encoding="utf-8"?>
<ds:datastoreItem xmlns:ds="http://schemas.openxmlformats.org/officeDocument/2006/customXml" ds:itemID="{2E76B027-9C8C-41F7-9F0D-347D0517AB01}">
  <ds:schemaRefs>
    <ds:schemaRef ds:uri="http://purl.org/dc/elements/1.1/"/>
    <ds:schemaRef ds:uri="http://schemas.microsoft.com/office/2006/metadata/properties"/>
    <ds:schemaRef ds:uri="418ffb1e-4fc0-4b33-b720-c01b743ef8dc"/>
    <ds:schemaRef ds:uri="http://schemas.microsoft.com/office/infopath/2007/PartnerControls"/>
    <ds:schemaRef ds:uri="http://www.w3.org/XML/1998/namespace"/>
    <ds:schemaRef ds:uri="http://schemas.microsoft.com/office/2006/documentManagement/types"/>
    <ds:schemaRef ds:uri="http://purl.org/dc/terms/"/>
    <ds:schemaRef ds:uri="http://schemas.openxmlformats.org/package/2006/metadata/core-properties"/>
    <ds:schemaRef ds:uri="76adb96e-0619-4e48-998c-f0c1f4993010"/>
    <ds:schemaRef ds:uri="http://purl.org/dc/dcmitype/"/>
  </ds:schemaRefs>
</ds:datastoreItem>
</file>

<file path=customXml/itemProps3.xml><?xml version="1.0" encoding="utf-8"?>
<ds:datastoreItem xmlns:ds="http://schemas.openxmlformats.org/officeDocument/2006/customXml" ds:itemID="{1E909572-4B23-4EA3-944A-DF609A2B2C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adb96e-0619-4e48-998c-f0c1f4993010"/>
    <ds:schemaRef ds:uri="418ffb1e-4fc0-4b33-b720-c01b743ef8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165</TotalTime>
  <Words>5326</Words>
  <Application>Microsoft Macintosh PowerPoint</Application>
  <PresentationFormat>Widescreen</PresentationFormat>
  <Paragraphs>519</Paragraphs>
  <Slides>42</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Inter</vt:lpstr>
      <vt:lpstr>Lato Extended</vt:lpstr>
      <vt:lpstr>Montserrat</vt:lpstr>
      <vt:lpstr>Söhne</vt:lpstr>
      <vt:lpstr>Times New Roman</vt:lpstr>
      <vt:lpstr>Emeritus</vt:lpstr>
      <vt:lpstr>Product Management Module 4 – Office Hours Oct 29, 2023</vt:lpstr>
      <vt:lpstr>Zoom Chat and Q&amp;A Box</vt:lpstr>
      <vt:lpstr>AGENDA</vt:lpstr>
      <vt:lpstr>GETTING HELP</vt:lpstr>
      <vt:lpstr>GETTING HELP</vt:lpstr>
      <vt:lpstr>Positioning</vt:lpstr>
      <vt:lpstr>Successful Positioning Strategies</vt:lpstr>
      <vt:lpstr>Factors Contributing to Successful Positioning Strategies</vt:lpstr>
      <vt:lpstr>Unsuccessful Positioning Strategies</vt:lpstr>
      <vt:lpstr>Lessons Learned</vt:lpstr>
      <vt:lpstr>MODULE REVIEW – Positioning Strategies </vt:lpstr>
      <vt:lpstr>Positioning Problem –Tata Nano</vt:lpstr>
      <vt:lpstr>Positioning Problem –Examples</vt:lpstr>
      <vt:lpstr>Positioning Problem –Examples</vt:lpstr>
      <vt:lpstr>What comes to your mind?</vt:lpstr>
      <vt:lpstr>Disruptive Positioning- What &amp; Why?</vt:lpstr>
      <vt:lpstr>MODULE REVIEW – Disruptive Positioning</vt:lpstr>
      <vt:lpstr>MODULE REVIEW – Reverse Positioning</vt:lpstr>
      <vt:lpstr>MODULE REVIEW – Reverse Positioning Example</vt:lpstr>
      <vt:lpstr>MODULE REVIEW – Breakaway Positioning</vt:lpstr>
      <vt:lpstr>MODULE REVIEW – Breakaway Positioning</vt:lpstr>
      <vt:lpstr>MODULE REVIEW – Stealth Positioning</vt:lpstr>
      <vt:lpstr>MODULE REVIEW – Stealth Positioning</vt:lpstr>
      <vt:lpstr>Disruptive Positioning vs Disruptive Innovation? </vt:lpstr>
      <vt:lpstr>MODULE REVIEW – Perceptual Map </vt:lpstr>
      <vt:lpstr>MODULE REVIEW – Reposition for Growth </vt:lpstr>
      <vt:lpstr>Reverse Positioning Examples</vt:lpstr>
      <vt:lpstr>Breakaway Positioning Examples</vt:lpstr>
      <vt:lpstr> Stealth Positioning Examples</vt:lpstr>
      <vt:lpstr>ASSIGNMENT 4.2 PROBLEM</vt:lpstr>
      <vt:lpstr>ASSIGNMENT 4.2 RUBRIC</vt:lpstr>
      <vt:lpstr>ASSIGNMENT DISCUSSION</vt:lpstr>
      <vt:lpstr>MODULE REVIEW – Identify the Brand and Movie </vt:lpstr>
      <vt:lpstr>QUESTIONS FROM DISCUSSION BOARDS AND IN-BOX</vt:lpstr>
      <vt:lpstr>QUESTIONS FROM DISCUSSION BOARDS AND IN-BOX</vt:lpstr>
      <vt:lpstr>ADDITIONAL RESOURCES</vt:lpstr>
      <vt:lpstr>ADDITIONAL RESOURCES</vt:lpstr>
      <vt:lpstr>ADDITIONAL RESOURCES</vt:lpstr>
      <vt:lpstr>ADDITIONAL RESOURCES</vt:lpstr>
      <vt:lpstr>NEXT WEEK</vt:lpstr>
      <vt:lpstr>PowerPoint Presentation</vt:lpstr>
      <vt:lpstr>QUESTIONS FROM DISCUSSION BOARDS AND IN-BOX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Megan McCafferty</dc:creator>
  <cp:lastModifiedBy>Raunak Goyal</cp:lastModifiedBy>
  <cp:revision>15</cp:revision>
  <dcterms:created xsi:type="dcterms:W3CDTF">2021-01-29T12:21:07Z</dcterms:created>
  <dcterms:modified xsi:type="dcterms:W3CDTF">2023-10-29T11:27:24Z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2021-01-11T00:00:00Z</vt:filetime>
  </property>
  <property fmtid="{D5CDD505-2E9C-101B-9397-08002B2CF9AE}" pid="3" name="ContentTypeId">
    <vt:lpwstr>0x010100D0520A2EDA40074E9699A2C39AF1E97E</vt:lpwstr>
  </property>
  <property fmtid="{D5CDD505-2E9C-101B-9397-08002B2CF9AE}" pid="4" name="Creator">
    <vt:lpwstr>Adobe Illustrator 24.3 (Macintosh)</vt:lpwstr>
  </property>
  <property fmtid="{D5CDD505-2E9C-101B-9397-08002B2CF9AE}" pid="5" name="Created">
    <vt:filetime>2021-01-11T00:00:00Z</vt:filetime>
  </property>
</Properties>
</file>